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3479" r:id="rId4"/>
    <p:sldMasterId id="2147493492" r:id="rId5"/>
    <p:sldMasterId id="2147493502" r:id="rId6"/>
    <p:sldMasterId id="2147493514" r:id="rId7"/>
  </p:sldMasterIdLst>
  <p:notesMasterIdLst>
    <p:notesMasterId r:id="rId125"/>
  </p:notesMasterIdLst>
  <p:sldIdLst>
    <p:sldId id="404" r:id="rId8"/>
    <p:sldId id="405" r:id="rId9"/>
    <p:sldId id="408" r:id="rId10"/>
    <p:sldId id="417" r:id="rId11"/>
    <p:sldId id="415" r:id="rId12"/>
    <p:sldId id="420" r:id="rId13"/>
    <p:sldId id="422" r:id="rId14"/>
    <p:sldId id="338" r:id="rId15"/>
    <p:sldId id="403" r:id="rId16"/>
    <p:sldId id="425" r:id="rId17"/>
    <p:sldId id="452" r:id="rId18"/>
    <p:sldId id="426" r:id="rId19"/>
    <p:sldId id="427" r:id="rId20"/>
    <p:sldId id="434" r:id="rId21"/>
    <p:sldId id="435" r:id="rId22"/>
    <p:sldId id="442" r:id="rId23"/>
    <p:sldId id="453" r:id="rId24"/>
    <p:sldId id="292" r:id="rId25"/>
    <p:sldId id="317" r:id="rId26"/>
    <p:sldId id="454" r:id="rId27"/>
    <p:sldId id="459" r:id="rId28"/>
    <p:sldId id="460" r:id="rId29"/>
    <p:sldId id="477" r:id="rId30"/>
    <p:sldId id="461" r:id="rId31"/>
    <p:sldId id="511" r:id="rId32"/>
    <p:sldId id="524" r:id="rId33"/>
    <p:sldId id="525" r:id="rId34"/>
    <p:sldId id="528" r:id="rId35"/>
    <p:sldId id="532" r:id="rId36"/>
    <p:sldId id="397" r:id="rId37"/>
    <p:sldId id="563" r:id="rId38"/>
    <p:sldId id="559" r:id="rId39"/>
    <p:sldId id="401" r:id="rId40"/>
    <p:sldId id="402" r:id="rId41"/>
    <p:sldId id="301" r:id="rId42"/>
    <p:sldId id="341" r:id="rId43"/>
    <p:sldId id="384" r:id="rId44"/>
    <p:sldId id="342" r:id="rId45"/>
    <p:sldId id="385" r:id="rId46"/>
    <p:sldId id="302" r:id="rId47"/>
    <p:sldId id="296" r:id="rId48"/>
    <p:sldId id="343" r:id="rId49"/>
    <p:sldId id="308" r:id="rId50"/>
    <p:sldId id="309" r:id="rId51"/>
    <p:sldId id="310" r:id="rId52"/>
    <p:sldId id="526" r:id="rId53"/>
    <p:sldId id="312" r:id="rId54"/>
    <p:sldId id="313" r:id="rId55"/>
    <p:sldId id="314" r:id="rId56"/>
    <p:sldId id="315" r:id="rId57"/>
    <p:sldId id="581" r:id="rId58"/>
    <p:sldId id="316" r:id="rId59"/>
    <p:sldId id="322" r:id="rId60"/>
    <p:sldId id="323" r:id="rId61"/>
    <p:sldId id="376" r:id="rId62"/>
    <p:sldId id="588" r:id="rId63"/>
    <p:sldId id="327" r:id="rId64"/>
    <p:sldId id="589" r:id="rId65"/>
    <p:sldId id="584" r:id="rId66"/>
    <p:sldId id="590" r:id="rId67"/>
    <p:sldId id="592" r:id="rId68"/>
    <p:sldId id="585" r:id="rId69"/>
    <p:sldId id="591" r:id="rId70"/>
    <p:sldId id="586" r:id="rId71"/>
    <p:sldId id="587" r:id="rId72"/>
    <p:sldId id="406" r:id="rId73"/>
    <p:sldId id="407" r:id="rId74"/>
    <p:sldId id="583" r:id="rId75"/>
    <p:sldId id="428" r:id="rId76"/>
    <p:sldId id="429" r:id="rId77"/>
    <p:sldId id="430" r:id="rId78"/>
    <p:sldId id="431" r:id="rId79"/>
    <p:sldId id="432" r:id="rId80"/>
    <p:sldId id="433" r:id="rId81"/>
    <p:sldId id="436" r:id="rId82"/>
    <p:sldId id="438" r:id="rId83"/>
    <p:sldId id="441" r:id="rId84"/>
    <p:sldId id="457" r:id="rId85"/>
    <p:sldId id="437" r:id="rId86"/>
    <p:sldId id="546" r:id="rId87"/>
    <p:sldId id="553" r:id="rId88"/>
    <p:sldId id="554" r:id="rId89"/>
    <p:sldId id="555" r:id="rId90"/>
    <p:sldId id="556" r:id="rId91"/>
    <p:sldId id="557" r:id="rId92"/>
    <p:sldId id="558" r:id="rId93"/>
    <p:sldId id="575" r:id="rId94"/>
    <p:sldId id="567" r:id="rId95"/>
    <p:sldId id="568" r:id="rId96"/>
    <p:sldId id="569" r:id="rId97"/>
    <p:sldId id="570" r:id="rId98"/>
    <p:sldId id="571" r:id="rId99"/>
    <p:sldId id="458" r:id="rId100"/>
    <p:sldId id="492" r:id="rId101"/>
    <p:sldId id="506" r:id="rId102"/>
    <p:sldId id="513" r:id="rId103"/>
    <p:sldId id="514" r:id="rId104"/>
    <p:sldId id="515" r:id="rId105"/>
    <p:sldId id="516" r:id="rId106"/>
    <p:sldId id="517" r:id="rId107"/>
    <p:sldId id="387" r:id="rId108"/>
    <p:sldId id="576" r:id="rId109"/>
    <p:sldId id="545" r:id="rId110"/>
    <p:sldId id="465" r:id="rId111"/>
    <p:sldId id="474" r:id="rId112"/>
    <p:sldId id="394" r:id="rId113"/>
    <p:sldId id="395" r:id="rId114"/>
    <p:sldId id="469" r:id="rId115"/>
    <p:sldId id="467" r:id="rId116"/>
    <p:sldId id="530" r:id="rId117"/>
    <p:sldId id="464" r:id="rId118"/>
    <p:sldId id="529" r:id="rId119"/>
    <p:sldId id="463" r:id="rId120"/>
    <p:sldId id="527" r:id="rId121"/>
    <p:sldId id="541" r:id="rId122"/>
    <p:sldId id="562" r:id="rId123"/>
    <p:sldId id="57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E41223-F3CA-2558-4385-939F827C8F71}" name="Oguri, Vineela Deepthi" initials="OD" userId="S::voguri@iu.edu::2ead31e2-1529-4a72-80bd-bf62aa859b84" providerId="AD"/>
  <p188:author id="{B6D0AD29-C018-F154-1EF7-C3A7B6D66A99}" name="Ashok Kumar, Mothi Gowtham" initials="AKMG" userId="Ashok Kumar, Mothi Gowtham" providerId="None"/>
  <p188:author id="{08683563-D505-B713-CF30-CD429202F2F1}" name="Surapaneni, Sony Priya" initials="SP" userId="S::sonsurap@iu.edu::959266b7-25ff-46a4-98c9-d6e842f5e74b" providerId="AD"/>
  <p188:author id="{4BF36265-7290-4E02-5E1F-E4729E646BB3}" name="Terli, Prudhvi Raj" initials="TR" userId="S::pterli@iu.edu::a65f21af-952b-4bc9-a745-85eaed96d9bb" providerId="AD"/>
  <p188:author id="{3E2BECD8-34E1-6B9C-9098-4D1B2D655B57}" name="Koshy, Nicole Rachel" initials="KR" userId="S::nickoshy@iu.edu::b2535e79-011a-4714-8423-9f8f15b7a7a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EB602-80DD-2FF6-EF10-EC33C725C6CD}" v="393" dt="2022-12-04T01:47:04.978"/>
    <p1510:client id="{1B857016-471E-BA1D-6138-25D0049E5EFF}" v="278" dt="2022-12-03T09:27:27.313"/>
    <p1510:client id="{260DD3BF-F283-8074-6A50-93EED8F8B49A}" v="341" dt="2022-12-04T04:54:43.687"/>
    <p1510:client id="{276ED7B9-7BAC-4BF3-B785-F1C579CD5C08}" v="694" vWet="696" dt="2022-12-03T20:17:07.279"/>
    <p1510:client id="{29D34ED0-3FF6-4B23-8A0B-BC46ACDDA80A}" v="3717" vWet="3727" dt="2022-12-04T05:01:51.104"/>
    <p1510:client id="{3DFBE534-1880-E6EC-9FEF-F5CD5DB9FC9D}" v="48" dt="2022-12-04T02:29:05.662"/>
    <p1510:client id="{3FACB260-3AE1-51C3-4158-310A280BA554}" v="248" dt="2022-12-04T03:36:46.949"/>
    <p1510:client id="{43316B08-2435-5833-A518-C410DF46707E}" v="5520" dt="2022-12-04T05:18:07.302"/>
    <p1510:client id="{4710AC88-1DB1-2D72-E870-2CA10AC54BB2}" v="2" dt="2022-12-04T02:27:21.558"/>
    <p1510:client id="{64276CE5-8728-AA53-075C-83A28673A04A}" v="1258" dt="2022-12-03T16:29:41.959"/>
    <p1510:client id="{65D24953-993B-2542-EF17-8671D166D319}" v="48" dt="2022-12-04T01:32:39.187"/>
    <p1510:client id="{6CD9FF2B-F164-83E5-77A6-7B6BC8BA328A}" v="525" dt="2022-12-04T04:57:38.376"/>
    <p1510:client id="{773F22D3-7011-723D-9465-C9627DF78B35}" v="77" dt="2022-12-04T03:25:12.480"/>
    <p1510:client id="{81B83821-BB04-542E-5CCF-A952934657EC}" v="436" dt="2022-12-03T05:32:30.598"/>
    <p1510:client id="{8722D6FA-D47E-FD44-1F09-F7ED4BB67A83}" v="241" dt="2022-12-04T04:55:53.758"/>
    <p1510:client id="{8EC27BE3-FBFC-18C0-10CA-0AA95C0DEFCA}" v="17" dt="2022-12-04T00:15:57.012"/>
    <p1510:client id="{937A86E4-51AF-29F0-3F51-703BC17780C0}" v="84" dt="2022-12-04T02:04:41.948"/>
    <p1510:client id="{94A24CD1-9107-B1B9-9B18-C697BE6AC41A}" v="3" dt="2022-12-04T04:01:25.513"/>
    <p1510:client id="{94F62BFF-F7F3-6B3C-5394-2F9054D592FD}" v="1" dt="2022-12-04T04:00:05.640"/>
    <p1510:client id="{9AC44CBD-5194-0160-4D94-EFBE71CCD20C}" v="446" dt="2022-12-04T01:35:39.277"/>
    <p1510:client id="{A66E93D8-ECE4-78BD-29D8-5534B14FA650}" v="17" dt="2022-12-03T23:55:13.599"/>
    <p1510:client id="{A7F2333C-117F-D2C3-16D7-74EF7BBF9B77}" v="39" dt="2022-12-04T01:21:34.690"/>
    <p1510:client id="{B4CC7E83-058B-2BFE-B94C-8FEFB54A060B}" v="140" dt="2022-12-04T04:57:03.771"/>
    <p1510:client id="{CDC9F59D-2B44-8E8E-2C21-1FF187840FD8}" v="9" dt="2022-12-04T01:38:35.772"/>
    <p1510:client id="{D21BC729-31F9-C657-CA0B-7F576DAAB9E2}" v="57" dt="2022-12-03T05:36:21.739"/>
    <p1510:client id="{DA951A0D-A474-1F00-9B43-634B35634C6F}" v="363" dt="2022-12-04T04:57:08.309"/>
    <p1510:client id="{DD42AC69-D6BF-BE71-90E6-73DABC78C1A2}" v="6751" dt="2022-12-04T04:01:37.146"/>
    <p1510:client id="{DDF11A77-DCC3-2C9D-14C3-CBEC0B8560D5}" v="7040" dt="2022-12-04T04:01:08.875"/>
    <p1510:client id="{E0796F35-1582-CB93-35F4-6FD5B71FBC2A}" v="3769" dt="2022-12-03T20:56:06.026"/>
    <p1510:client id="{E0BAEE03-9EA9-A0F4-6619-48357BFC380B}" v="5" dt="2022-12-03T20:39:25.958"/>
    <p1510:client id="{F80E7124-6B97-DD1A-AA97-39129CD488E8}" v="2009" dt="2022-12-03T20:29:48.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tableStyles" Target="tableStyle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microsoft.com/office/2015/10/relationships/revisionInfo" Target="revisionInfo.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microsoft.com/office/2018/10/relationships/authors" Target="author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144A0-45F8-4DCC-A4C6-731D61D51DFE}"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19D1C-2571-4519-B196-87FC5F78D468}" type="slidenum">
              <a:rPr lang="en-US" smtClean="0"/>
              <a:t>‹#›</a:t>
            </a:fld>
            <a:endParaRPr lang="en-US"/>
          </a:p>
        </p:txBody>
      </p:sp>
    </p:spTree>
    <p:extLst>
      <p:ext uri="{BB962C8B-B14F-4D97-AF65-F5344CB8AC3E}">
        <p14:creationId xmlns:p14="http://schemas.microsoft.com/office/powerpoint/2010/main" val="35151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1686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02925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76663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6437" y="1012094"/>
            <a:ext cx="10672521" cy="932087"/>
          </a:xfrm>
        </p:spPr>
        <p:txBody>
          <a:bodyPr>
            <a:normAutofit/>
          </a:bodyPr>
          <a:lstStyle>
            <a:lvl1pPr>
              <a:defRPr sz="4000" b="1" i="0" cap="none" spc="0">
                <a:solidFill>
                  <a:srgbClr val="404041"/>
                </a:solidFill>
                <a:latin typeface="Arial"/>
                <a:cs typeface="Arial"/>
              </a:defRPr>
            </a:lvl1pPr>
          </a:lstStyle>
          <a:p>
            <a:r>
              <a:rPr lang="en-US"/>
              <a:t>Click to edit master title style</a:t>
            </a:r>
          </a:p>
        </p:txBody>
      </p:sp>
      <p:sp>
        <p:nvSpPr>
          <p:cNvPr id="5" name="Rectangle 4"/>
          <p:cNvSpPr/>
          <p:nvPr userDrawn="1"/>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4" name="TextBox 3"/>
          <p:cNvSpPr txBox="1"/>
          <p:nvPr userDrawn="1"/>
        </p:nvSpPr>
        <p:spPr>
          <a:xfrm>
            <a:off x="4741334" y="4721413"/>
            <a:ext cx="184731" cy="584775"/>
          </a:xfrm>
          <a:prstGeom prst="rect">
            <a:avLst/>
          </a:prstGeom>
          <a:noFill/>
        </p:spPr>
        <p:txBody>
          <a:bodyPr wrap="none" rtlCol="0">
            <a:spAutoFit/>
          </a:bodyPr>
          <a:lstStyle/>
          <a:p>
            <a:endParaRPr lang="en-US" sz="3200"/>
          </a:p>
        </p:txBody>
      </p:sp>
      <p:sp>
        <p:nvSpPr>
          <p:cNvPr id="7" name="Text Placeholder 2"/>
          <p:cNvSpPr>
            <a:spLocks noGrp="1"/>
          </p:cNvSpPr>
          <p:nvPr>
            <p:ph idx="1" hasCustomPrompt="1"/>
          </p:nvPr>
        </p:nvSpPr>
        <p:spPr>
          <a:xfrm>
            <a:off x="691765" y="2172539"/>
            <a:ext cx="10687459" cy="3747511"/>
          </a:xfrm>
          <a:prstGeom prst="rect">
            <a:avLst/>
          </a:prstGeom>
        </p:spPr>
        <p:txBody>
          <a:bodyPr vert="horz" lIns="91440" tIns="45720" rIns="91440" bIns="45720" rtlCol="0">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a:solidFill>
                  <a:srgbClr val="404041"/>
                </a:solidFill>
                <a:latin typeface="Arial"/>
                <a:cs typeface="Arial"/>
              </a:defRPr>
            </a:lvl1pPr>
            <a:lvl2pPr>
              <a:lnSpc>
                <a:spcPct val="100000"/>
              </a:lnSpc>
              <a:defRPr sz="2133">
                <a:solidFill>
                  <a:srgbClr val="404041"/>
                </a:solidFill>
                <a:latin typeface="Arial"/>
                <a:cs typeface="Arial"/>
              </a:defRPr>
            </a:lvl2pPr>
            <a:lvl3pPr>
              <a:lnSpc>
                <a:spcPct val="100000"/>
              </a:lnSpc>
              <a:defRPr sz="2133">
                <a:solidFill>
                  <a:srgbClr val="404041"/>
                </a:solidFill>
                <a:latin typeface="Arial"/>
                <a:cs typeface="Arial"/>
              </a:defRPr>
            </a:lvl3pPr>
            <a:lvl4pPr>
              <a:lnSpc>
                <a:spcPct val="100000"/>
              </a:lnSpc>
              <a:defRPr sz="2133">
                <a:solidFill>
                  <a:srgbClr val="404041"/>
                </a:solidFill>
                <a:latin typeface="Arial"/>
                <a:cs typeface="Arial"/>
              </a:defRPr>
            </a:lvl4pPr>
            <a:lvl5pPr>
              <a:lnSpc>
                <a:spcPct val="100000"/>
              </a:lnSpc>
              <a:defRPr sz="2133">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41050" y="6215357"/>
            <a:ext cx="12304889" cy="705284"/>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TextBox 20"/>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102892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844406" y="-864501"/>
            <a:ext cx="977953" cy="315669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userDrawn="1">
            <p:ph type="title" hasCustomPrompt="1"/>
          </p:nvPr>
        </p:nvSpPr>
        <p:spPr>
          <a:xfrm>
            <a:off x="670538" y="3688697"/>
            <a:ext cx="10312295" cy="1485992"/>
          </a:xfrm>
        </p:spPr>
        <p:txBody>
          <a:bodyPr anchor="ctr">
            <a:normAutofit/>
          </a:bodyPr>
          <a:lstStyle>
            <a:lvl1pPr>
              <a:lnSpc>
                <a:spcPct val="90000"/>
              </a:lnSpc>
              <a:defRPr sz="5333"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707592" y="6279762"/>
            <a:ext cx="10312296" cy="370205"/>
          </a:xfrm>
        </p:spPr>
        <p:txBody>
          <a:bodyPr anchor="ctr">
            <a:noAutofit/>
          </a:bodyPr>
          <a:lstStyle>
            <a:lvl1pPr marL="0" indent="0">
              <a:buNone/>
              <a:defRPr sz="1467" b="1" spc="107" baseline="0">
                <a:solidFill>
                  <a:srgbClr val="A6A6A6"/>
                </a:solidFill>
                <a:latin typeface="Arial"/>
                <a:cs typeface="Arial"/>
              </a:defRPr>
            </a:lvl1pPr>
          </a:lstStyle>
          <a:p>
            <a:pPr lvl="0"/>
            <a:r>
              <a:rPr lang="en-US"/>
              <a:t>INDIANA UNIVERSITY</a:t>
            </a:r>
          </a:p>
        </p:txBody>
      </p:sp>
      <p:sp>
        <p:nvSpPr>
          <p:cNvPr id="9" name="Text Placeholder 19"/>
          <p:cNvSpPr>
            <a:spLocks noGrp="1"/>
          </p:cNvSpPr>
          <p:nvPr>
            <p:ph type="body" sz="quarter" idx="11" hasCustomPrompt="1"/>
          </p:nvPr>
        </p:nvSpPr>
        <p:spPr>
          <a:xfrm>
            <a:off x="707592" y="3258479"/>
            <a:ext cx="10312296" cy="336549"/>
          </a:xfrm>
        </p:spPr>
        <p:txBody>
          <a:bodyPr anchor="ctr">
            <a:noAutofit/>
          </a:bodyPr>
          <a:lstStyle>
            <a:lvl1pPr marL="0" indent="0">
              <a:buNone/>
              <a:defRPr sz="2400" b="0" spc="0" baseline="0">
                <a:solidFill>
                  <a:srgbClr val="A6A6A6"/>
                </a:solidFill>
                <a:latin typeface="Arial"/>
                <a:cs typeface="Arial"/>
              </a:defRPr>
            </a:lvl1pPr>
          </a:lstStyle>
          <a:p>
            <a:pPr lvl="0"/>
            <a:r>
              <a:rPr lang="en-US"/>
              <a:t>SUBHEAD OR NAME OF SCHOOL, DEPARTMENT, OR UNIT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9900" y="775038"/>
            <a:ext cx="1718861" cy="1887729"/>
          </a:xfrm>
          <a:prstGeom prst="rect">
            <a:avLst/>
          </a:prstGeom>
        </p:spPr>
      </p:pic>
    </p:spTree>
    <p:extLst>
      <p:ext uri="{BB962C8B-B14F-4D97-AF65-F5344CB8AC3E}">
        <p14:creationId xmlns:p14="http://schemas.microsoft.com/office/powerpoint/2010/main" val="1256653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838253" y="3187346"/>
            <a:ext cx="184731" cy="584775"/>
          </a:xfrm>
          <a:prstGeom prst="rect">
            <a:avLst/>
          </a:prstGeom>
          <a:noFill/>
        </p:spPr>
        <p:txBody>
          <a:bodyPr wrap="none" rtlCol="0">
            <a:spAutoFit/>
          </a:bodyPr>
          <a:lstStyle/>
          <a:p>
            <a:endParaRPr lang="en-US" sz="3200"/>
          </a:p>
        </p:txBody>
      </p:sp>
      <p:sp>
        <p:nvSpPr>
          <p:cNvPr id="10" name="TextBox 9"/>
          <p:cNvSpPr txBox="1"/>
          <p:nvPr userDrawn="1"/>
        </p:nvSpPr>
        <p:spPr>
          <a:xfrm>
            <a:off x="1838253" y="3187346"/>
            <a:ext cx="184731" cy="584775"/>
          </a:xfrm>
          <a:prstGeom prst="rect">
            <a:avLst/>
          </a:prstGeom>
          <a:noFill/>
        </p:spPr>
        <p:txBody>
          <a:bodyPr wrap="none" rtlCol="0">
            <a:spAutoFit/>
          </a:bodyPr>
          <a:lstStyle/>
          <a:p>
            <a:endParaRPr lang="en-US" sz="3200"/>
          </a:p>
        </p:txBody>
      </p:sp>
      <p:sp>
        <p:nvSpPr>
          <p:cNvPr id="11" name="TextBox 10"/>
          <p:cNvSpPr txBox="1"/>
          <p:nvPr userDrawn="1"/>
        </p:nvSpPr>
        <p:spPr>
          <a:xfrm>
            <a:off x="1838253" y="3187346"/>
            <a:ext cx="184731" cy="584775"/>
          </a:xfrm>
          <a:prstGeom prst="rect">
            <a:avLst/>
          </a:prstGeom>
          <a:noFill/>
        </p:spPr>
        <p:txBody>
          <a:bodyPr wrap="none" rtlCol="0">
            <a:spAutoFit/>
          </a:bodyPr>
          <a:lstStyle/>
          <a:p>
            <a:endParaRPr lang="en-US" sz="3200"/>
          </a:p>
        </p:txBody>
      </p:sp>
      <p:sp>
        <p:nvSpPr>
          <p:cNvPr id="14" name="Title 13"/>
          <p:cNvSpPr>
            <a:spLocks noGrp="1"/>
          </p:cNvSpPr>
          <p:nvPr>
            <p:ph type="title" hasCustomPrompt="1"/>
          </p:nvPr>
        </p:nvSpPr>
        <p:spPr>
          <a:xfrm>
            <a:off x="675592" y="3032696"/>
            <a:ext cx="9069976" cy="875880"/>
          </a:xfrm>
        </p:spPr>
        <p:txBody>
          <a:bodyPr anchor="ctr">
            <a:noAutofit/>
          </a:bodyPr>
          <a:lstStyle>
            <a:lvl1pPr>
              <a:defRPr sz="5333"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701508" y="2710382"/>
            <a:ext cx="4933949" cy="336549"/>
          </a:xfrm>
        </p:spPr>
        <p:txBody>
          <a:bodyPr anchor="ctr">
            <a:noAutofit/>
          </a:bodyPr>
          <a:lstStyle>
            <a:lvl1pPr marL="0" indent="0">
              <a:buNone/>
              <a:defRPr sz="1867" b="1" i="0" spc="67"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9923" y="2709333"/>
            <a:ext cx="198152" cy="1115608"/>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3457854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0405" y="619181"/>
            <a:ext cx="6080772" cy="1039091"/>
          </a:xfrm>
          <a:prstGeom prst="rect">
            <a:avLst/>
          </a:prstGeom>
        </p:spPr>
        <p:txBody>
          <a:bodyPr vert="horz" lIns="91440" tIns="45720" rIns="91440" bIns="45720" rtlCol="0" anchor="ctr">
            <a:noAutofit/>
          </a:bodyPr>
          <a:lstStyle>
            <a:lvl1pPr>
              <a:defRPr sz="4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0405" y="2172540"/>
            <a:ext cx="6080772" cy="372314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rgbClr val="404041"/>
                </a:solidFill>
                <a:latin typeface="Arial"/>
                <a:cs typeface="Arial"/>
              </a:defRPr>
            </a:lvl1pPr>
            <a:lvl2pPr marL="990575" indent="-380990">
              <a:lnSpc>
                <a:spcPct val="100000"/>
              </a:lnSpc>
              <a:buFont typeface="Arial"/>
              <a:buChar char="•"/>
              <a:defRPr sz="2400">
                <a:solidFill>
                  <a:srgbClr val="404041"/>
                </a:solidFill>
                <a:latin typeface="Arial"/>
                <a:cs typeface="Arial"/>
              </a:defRPr>
            </a:lvl2pPr>
            <a:lvl3pPr marL="1523962" indent="-304792">
              <a:lnSpc>
                <a:spcPct val="100000"/>
              </a:lnSpc>
              <a:buFont typeface="Arial"/>
              <a:buChar char="•"/>
              <a:defRPr sz="2400">
                <a:solidFill>
                  <a:srgbClr val="404041"/>
                </a:solidFill>
                <a:latin typeface="Arial"/>
                <a:cs typeface="Arial"/>
              </a:defRPr>
            </a:lvl3pPr>
            <a:lvl4pPr marL="2133547" indent="-304792">
              <a:lnSpc>
                <a:spcPct val="100000"/>
              </a:lnSpc>
              <a:buFont typeface="Arial"/>
              <a:buChar char="•"/>
              <a:defRPr sz="2400">
                <a:solidFill>
                  <a:srgbClr val="404041"/>
                </a:solidFill>
                <a:latin typeface="Arial"/>
                <a:cs typeface="Arial"/>
              </a:defRPr>
            </a:lvl4pPr>
            <a:lvl5pPr marL="2743131" indent="-304792">
              <a:lnSpc>
                <a:spcPct val="100000"/>
              </a:lnSpc>
              <a:buFont typeface="Arial"/>
              <a:buChar char="•"/>
              <a:defRPr sz="24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7430745" y="0"/>
            <a:ext cx="4761255" cy="6858000"/>
          </a:xfrm>
        </p:spPr>
        <p:txBody>
          <a:bodyPr/>
          <a:lstStyle/>
          <a:p>
            <a:r>
              <a:rPr lang="en-US"/>
              <a:t>Click icon to add picture</a:t>
            </a:r>
          </a:p>
        </p:txBody>
      </p:sp>
      <p:sp>
        <p:nvSpPr>
          <p:cNvPr id="17" name="Rectangle 16"/>
          <p:cNvSpPr/>
          <p:nvPr userDrawn="1"/>
        </p:nvSpPr>
        <p:spPr>
          <a:xfrm>
            <a:off x="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userDrawn="1"/>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7798" y="1012094"/>
            <a:ext cx="10672545" cy="932087"/>
          </a:xfrm>
        </p:spPr>
        <p:txBody>
          <a:bodyPr>
            <a:normAutofit/>
          </a:bodyPr>
          <a:lstStyle>
            <a:lvl1pPr>
              <a:defRPr sz="4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697798" y="2173873"/>
            <a:ext cx="10681425" cy="3758359"/>
          </a:xfrm>
        </p:spPr>
        <p:txBody>
          <a:bodyPr>
            <a:normAutofit/>
          </a:bodyPr>
          <a:lstStyle>
            <a:lvl1pPr marL="457189" indent="-457189" algn="l">
              <a:lnSpc>
                <a:spcPct val="100000"/>
              </a:lnSpc>
              <a:buFont typeface="+mj-lt"/>
              <a:buAutoNum type="arabicPeriod"/>
              <a:defRPr sz="2400" spc="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1" name="Group 10"/>
          <p:cNvGrpSpPr/>
          <p:nvPr userDrawn="1"/>
        </p:nvGrpSpPr>
        <p:grpSpPr>
          <a:xfrm>
            <a:off x="-41050" y="6215357"/>
            <a:ext cx="12304889" cy="705284"/>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6833" y="619181"/>
            <a:ext cx="6080772" cy="1039091"/>
          </a:xfrm>
          <a:prstGeom prst="rect">
            <a:avLst/>
          </a:prstGeom>
        </p:spPr>
        <p:txBody>
          <a:bodyPr vert="horz" lIns="91440" tIns="45720" rIns="91440" bIns="45720" rtlCol="0" anchor="ctr">
            <a:noAutofit/>
          </a:bodyPr>
          <a:lstStyle>
            <a:lvl1pPr>
              <a:defRPr sz="4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6833" y="2172540"/>
            <a:ext cx="6080772" cy="373532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chemeClr val="bg1"/>
                </a:solidFill>
                <a:latin typeface="Arial"/>
                <a:cs typeface="Arial"/>
              </a:defRPr>
            </a:lvl1pPr>
            <a:lvl2pPr marL="990575" indent="-380990">
              <a:lnSpc>
                <a:spcPct val="100000"/>
              </a:lnSpc>
              <a:buFont typeface="Arial"/>
              <a:buChar char="•"/>
              <a:defRPr sz="2400">
                <a:solidFill>
                  <a:schemeClr val="bg1"/>
                </a:solidFill>
                <a:latin typeface="Arial"/>
                <a:cs typeface="Arial"/>
              </a:defRPr>
            </a:lvl2pPr>
            <a:lvl3pPr marL="1523962" indent="-304792">
              <a:lnSpc>
                <a:spcPct val="100000"/>
              </a:lnSpc>
              <a:buFont typeface="Arial"/>
              <a:buChar char="•"/>
              <a:defRPr sz="2400">
                <a:solidFill>
                  <a:schemeClr val="bg1"/>
                </a:solidFill>
                <a:latin typeface="Arial"/>
                <a:cs typeface="Arial"/>
              </a:defRPr>
            </a:lvl3pPr>
            <a:lvl4pPr marL="2133547" indent="-304792">
              <a:lnSpc>
                <a:spcPct val="100000"/>
              </a:lnSpc>
              <a:buFont typeface="Arial"/>
              <a:buChar char="•"/>
              <a:defRPr sz="2400">
                <a:solidFill>
                  <a:schemeClr val="bg1"/>
                </a:solidFill>
                <a:latin typeface="Arial"/>
                <a:cs typeface="Arial"/>
              </a:defRPr>
            </a:lvl4pPr>
            <a:lvl5pPr marL="2743131" indent="-304792">
              <a:lnSpc>
                <a:spcPct val="100000"/>
              </a:lnSpc>
              <a:buFont typeface="Arial"/>
              <a:buChar char="•"/>
              <a:defRPr sz="24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7419879" y="0"/>
            <a:ext cx="4761255" cy="6858000"/>
          </a:xfrm>
        </p:spPr>
        <p:txBody>
          <a:bodyPr/>
          <a:lstStyle/>
          <a:p>
            <a:r>
              <a:rPr lang="en-US"/>
              <a:t>Click icon to add picture</a:t>
            </a:r>
          </a:p>
        </p:txBody>
      </p:sp>
      <p:sp>
        <p:nvSpPr>
          <p:cNvPr id="13" name="Rectangle 12"/>
          <p:cNvSpPr/>
          <p:nvPr userDrawn="1"/>
        </p:nvSpPr>
        <p:spPr>
          <a:xfrm>
            <a:off x="-2113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userDrawn="1"/>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41050" y="6215357"/>
            <a:ext cx="12304889" cy="705284"/>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TextBox 11"/>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1050" y="6215357"/>
            <a:ext cx="12304889" cy="705284"/>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73683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715470" y="907197"/>
            <a:ext cx="10478913" cy="3628887"/>
          </a:xfrm>
          <a:prstGeom prst="rect">
            <a:avLst/>
          </a:prstGeom>
        </p:spPr>
        <p:txBody>
          <a:bodyPr vert="horz" lIns="91440" tIns="45720" rIns="91440" bIns="45720" rtlCol="0">
            <a:normAutofit/>
          </a:bodyPr>
          <a:lstStyle>
            <a:lvl1pPr marL="0" indent="0">
              <a:lnSpc>
                <a:spcPct val="100000"/>
              </a:lnSpc>
              <a:buNone/>
              <a:defRPr sz="2400">
                <a:solidFill>
                  <a:schemeClr val="bg1"/>
                </a:solidFill>
                <a:latin typeface="Arial"/>
                <a:cs typeface="Arial"/>
              </a:defRPr>
            </a:lvl1pPr>
            <a:lvl2pPr marL="609585" indent="0">
              <a:lnSpc>
                <a:spcPct val="100000"/>
              </a:lnSpc>
              <a:buNone/>
              <a:defRPr sz="2133">
                <a:solidFill>
                  <a:schemeClr val="bg1"/>
                </a:solidFill>
                <a:latin typeface="Arial"/>
                <a:cs typeface="Arial"/>
              </a:defRPr>
            </a:lvl2pPr>
            <a:lvl3pPr marL="1219170" indent="0">
              <a:lnSpc>
                <a:spcPct val="100000"/>
              </a:lnSpc>
              <a:buNone/>
              <a:defRPr sz="2133">
                <a:solidFill>
                  <a:schemeClr val="bg1"/>
                </a:solidFill>
                <a:latin typeface="Arial"/>
                <a:cs typeface="Arial"/>
              </a:defRPr>
            </a:lvl3pPr>
            <a:lvl4pPr marL="1828754" indent="0">
              <a:lnSpc>
                <a:spcPct val="100000"/>
              </a:lnSpc>
              <a:buNone/>
              <a:defRPr sz="2133">
                <a:solidFill>
                  <a:schemeClr val="bg1"/>
                </a:solidFill>
                <a:latin typeface="Arial"/>
                <a:cs typeface="Arial"/>
              </a:defRPr>
            </a:lvl4pPr>
            <a:lvl5pPr>
              <a:lnSpc>
                <a:spcPct val="100000"/>
              </a:lnSpc>
              <a:defRPr sz="2133">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21130" y="907197"/>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4B93E35D-1FD2-3447-A7AC-1E6D42BC5FD7}"/>
              </a:ext>
            </a:extLst>
          </p:cNvPr>
          <p:cNvSpPr/>
          <p:nvPr userDrawn="1"/>
        </p:nvSpPr>
        <p:spPr>
          <a:xfrm>
            <a:off x="841390" y="6475141"/>
            <a:ext cx="704913" cy="382859"/>
          </a:xfrm>
          <a:prstGeom prst="rect">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7" name="Picture 6">
            <a:extLst>
              <a:ext uri="{FF2B5EF4-FFF2-40B4-BE49-F238E27FC236}">
                <a16:creationId xmlns:a16="http://schemas.microsoft.com/office/drawing/2014/main" id="{68514AD4-7FFF-AD45-A4D7-A565CD485F6D}"/>
              </a:ext>
            </a:extLst>
          </p:cNvPr>
          <p:cNvPicPr>
            <a:picLocks noChangeAspect="1"/>
          </p:cNvPicPr>
          <p:nvPr userDrawn="1"/>
        </p:nvPicPr>
        <p:blipFill>
          <a:blip r:embed="rId2"/>
          <a:stretch>
            <a:fillRect/>
          </a:stretch>
        </p:blipFill>
        <p:spPr>
          <a:xfrm>
            <a:off x="841390" y="5647447"/>
            <a:ext cx="4281679" cy="827695"/>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844406" y="-864501"/>
            <a:ext cx="977953" cy="315669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hasCustomPrompt="1"/>
          </p:nvPr>
        </p:nvSpPr>
        <p:spPr>
          <a:xfrm>
            <a:off x="670538" y="3688697"/>
            <a:ext cx="10312295" cy="1485992"/>
          </a:xfrm>
        </p:spPr>
        <p:txBody>
          <a:bodyPr anchor="ctr">
            <a:normAutofit/>
          </a:bodyPr>
          <a:lstStyle>
            <a:lvl1pPr>
              <a:lnSpc>
                <a:spcPct val="90000"/>
              </a:lnSpc>
              <a:defRPr sz="5333"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p:ph type="body" sz="quarter" idx="10" hasCustomPrompt="1"/>
          </p:nvPr>
        </p:nvSpPr>
        <p:spPr>
          <a:xfrm>
            <a:off x="707592" y="6279762"/>
            <a:ext cx="10312296" cy="370205"/>
          </a:xfrm>
        </p:spPr>
        <p:txBody>
          <a:bodyPr anchor="ctr">
            <a:noAutofit/>
          </a:bodyPr>
          <a:lstStyle>
            <a:lvl1pPr marL="0" indent="0">
              <a:buNone/>
              <a:defRPr sz="1467" b="1" spc="107" baseline="0">
                <a:solidFill>
                  <a:srgbClr val="A6A6A6"/>
                </a:solidFill>
                <a:latin typeface="Arial"/>
                <a:cs typeface="Arial"/>
              </a:defRPr>
            </a:lvl1pPr>
          </a:lstStyle>
          <a:p>
            <a:pPr lvl="0"/>
            <a:r>
              <a:rPr lang="en-US"/>
              <a:t>INDIANA UNIVERSITY</a:t>
            </a:r>
          </a:p>
        </p:txBody>
      </p:sp>
      <p:sp>
        <p:nvSpPr>
          <p:cNvPr id="9" name="Text Placeholder 19"/>
          <p:cNvSpPr>
            <a:spLocks noGrp="1"/>
          </p:cNvSpPr>
          <p:nvPr>
            <p:ph type="body" sz="quarter" idx="11" hasCustomPrompt="1"/>
          </p:nvPr>
        </p:nvSpPr>
        <p:spPr>
          <a:xfrm>
            <a:off x="707592" y="3258479"/>
            <a:ext cx="10312296" cy="336549"/>
          </a:xfrm>
        </p:spPr>
        <p:txBody>
          <a:bodyPr anchor="ctr">
            <a:noAutofit/>
          </a:bodyPr>
          <a:lstStyle>
            <a:lvl1pPr marL="0" indent="0">
              <a:buNone/>
              <a:defRPr sz="2400" b="0" spc="0" baseline="0">
                <a:solidFill>
                  <a:srgbClr val="A6A6A6"/>
                </a:solidFill>
                <a:latin typeface="Arial"/>
                <a:cs typeface="Arial"/>
              </a:defRPr>
            </a:lvl1pPr>
          </a:lstStyle>
          <a:p>
            <a:pPr lvl="0"/>
            <a:r>
              <a:rPr lang="en-US"/>
              <a:t>SUBHEAD OR NAME OF SCHOOL, DEPARTMENT, OR UNIT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775038"/>
            <a:ext cx="1718861" cy="1887729"/>
          </a:xfrm>
          <a:prstGeom prst="rect">
            <a:avLst/>
          </a:prstGeom>
        </p:spPr>
      </p:pic>
    </p:spTree>
    <p:extLst>
      <p:ext uri="{BB962C8B-B14F-4D97-AF65-F5344CB8AC3E}">
        <p14:creationId xmlns:p14="http://schemas.microsoft.com/office/powerpoint/2010/main" val="4002953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p:nvSpPr>
        <p:spPr>
          <a:xfrm>
            <a:off x="1838253" y="3187346"/>
            <a:ext cx="184731" cy="584775"/>
          </a:xfrm>
          <a:prstGeom prst="rect">
            <a:avLst/>
          </a:prstGeom>
          <a:noFill/>
        </p:spPr>
        <p:txBody>
          <a:bodyPr wrap="none" rtlCol="0">
            <a:spAutoFit/>
          </a:bodyPr>
          <a:lstStyle/>
          <a:p>
            <a:endParaRPr lang="en-US" sz="3200"/>
          </a:p>
        </p:txBody>
      </p:sp>
      <p:sp>
        <p:nvSpPr>
          <p:cNvPr id="10" name="TextBox 9"/>
          <p:cNvSpPr txBox="1"/>
          <p:nvPr/>
        </p:nvSpPr>
        <p:spPr>
          <a:xfrm>
            <a:off x="1838253" y="3187346"/>
            <a:ext cx="184731" cy="584775"/>
          </a:xfrm>
          <a:prstGeom prst="rect">
            <a:avLst/>
          </a:prstGeom>
          <a:noFill/>
        </p:spPr>
        <p:txBody>
          <a:bodyPr wrap="none" rtlCol="0">
            <a:spAutoFit/>
          </a:bodyPr>
          <a:lstStyle/>
          <a:p>
            <a:endParaRPr lang="en-US" sz="3200"/>
          </a:p>
        </p:txBody>
      </p:sp>
      <p:sp>
        <p:nvSpPr>
          <p:cNvPr id="11" name="TextBox 10"/>
          <p:cNvSpPr txBox="1"/>
          <p:nvPr/>
        </p:nvSpPr>
        <p:spPr>
          <a:xfrm>
            <a:off x="1838253" y="3187346"/>
            <a:ext cx="184731" cy="584775"/>
          </a:xfrm>
          <a:prstGeom prst="rect">
            <a:avLst/>
          </a:prstGeom>
          <a:noFill/>
        </p:spPr>
        <p:txBody>
          <a:bodyPr wrap="none" rtlCol="0">
            <a:spAutoFit/>
          </a:bodyPr>
          <a:lstStyle/>
          <a:p>
            <a:endParaRPr lang="en-US" sz="3200"/>
          </a:p>
        </p:txBody>
      </p:sp>
      <p:sp>
        <p:nvSpPr>
          <p:cNvPr id="14" name="Title 13"/>
          <p:cNvSpPr>
            <a:spLocks noGrp="1"/>
          </p:cNvSpPr>
          <p:nvPr>
            <p:ph type="title" hasCustomPrompt="1"/>
          </p:nvPr>
        </p:nvSpPr>
        <p:spPr>
          <a:xfrm>
            <a:off x="675592" y="3032696"/>
            <a:ext cx="9069976" cy="875880"/>
          </a:xfrm>
        </p:spPr>
        <p:txBody>
          <a:bodyPr anchor="ctr">
            <a:noAutofit/>
          </a:bodyPr>
          <a:lstStyle>
            <a:lvl1pPr>
              <a:defRPr sz="5333"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701508" y="2710382"/>
            <a:ext cx="4933949" cy="336549"/>
          </a:xfrm>
        </p:spPr>
        <p:txBody>
          <a:bodyPr anchor="ctr">
            <a:noAutofit/>
          </a:bodyPr>
          <a:lstStyle>
            <a:lvl1pPr marL="0" indent="0">
              <a:buNone/>
              <a:defRPr sz="1867" b="1" i="0" spc="67" baseline="0">
                <a:solidFill>
                  <a:srgbClr val="A6A6A6"/>
                </a:solidFill>
                <a:latin typeface="Arial"/>
                <a:cs typeface="Arial"/>
              </a:defRPr>
            </a:lvl1pPr>
          </a:lstStyle>
          <a:p>
            <a:pPr lvl="0"/>
            <a:r>
              <a:rPr lang="en-US"/>
              <a:t>SECTION NUMBER OR SUBTITLE</a:t>
            </a:r>
          </a:p>
        </p:txBody>
      </p:sp>
      <p:sp>
        <p:nvSpPr>
          <p:cNvPr id="4" name="Rectangle 3"/>
          <p:cNvSpPr/>
          <p:nvPr/>
        </p:nvSpPr>
        <p:spPr>
          <a:xfrm>
            <a:off x="-19923" y="2709333"/>
            <a:ext cx="198152" cy="1115608"/>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3706856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6437" y="1012094"/>
            <a:ext cx="10672521" cy="932087"/>
          </a:xfrm>
        </p:spPr>
        <p:txBody>
          <a:bodyPr>
            <a:normAutofit/>
          </a:bodyPr>
          <a:lstStyle>
            <a:lvl1pPr>
              <a:defRPr sz="4000" b="1" i="0" cap="none" spc="0">
                <a:solidFill>
                  <a:srgbClr val="404041"/>
                </a:solidFill>
                <a:latin typeface="Arial"/>
                <a:cs typeface="Arial"/>
              </a:defRPr>
            </a:lvl1pPr>
          </a:lstStyle>
          <a:p>
            <a:r>
              <a:rPr lang="en-US"/>
              <a:t>Click to edit master title style</a:t>
            </a:r>
          </a:p>
        </p:txBody>
      </p:sp>
      <p:sp>
        <p:nvSpPr>
          <p:cNvPr id="5" name="Rectangle 4"/>
          <p:cNvSpPr/>
          <p:nvPr/>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4" name="TextBox 3"/>
          <p:cNvSpPr txBox="1"/>
          <p:nvPr/>
        </p:nvSpPr>
        <p:spPr>
          <a:xfrm>
            <a:off x="4741334" y="4721413"/>
            <a:ext cx="184731" cy="584775"/>
          </a:xfrm>
          <a:prstGeom prst="rect">
            <a:avLst/>
          </a:prstGeom>
          <a:noFill/>
        </p:spPr>
        <p:txBody>
          <a:bodyPr wrap="none" rtlCol="0">
            <a:spAutoFit/>
          </a:bodyPr>
          <a:lstStyle/>
          <a:p>
            <a:endParaRPr lang="en-US" sz="3200"/>
          </a:p>
        </p:txBody>
      </p:sp>
      <p:sp>
        <p:nvSpPr>
          <p:cNvPr id="7" name="Text Placeholder 2"/>
          <p:cNvSpPr>
            <a:spLocks noGrp="1"/>
          </p:cNvSpPr>
          <p:nvPr>
            <p:ph idx="1" hasCustomPrompt="1"/>
          </p:nvPr>
        </p:nvSpPr>
        <p:spPr>
          <a:xfrm>
            <a:off x="691765" y="2172539"/>
            <a:ext cx="10687459" cy="3747511"/>
          </a:xfrm>
          <a:prstGeom prst="rect">
            <a:avLst/>
          </a:prstGeom>
        </p:spPr>
        <p:txBody>
          <a:bodyPr vert="horz" lIns="91440" tIns="45720" rIns="91440" bIns="45720" rtlCol="0">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a:solidFill>
                  <a:srgbClr val="404041"/>
                </a:solidFill>
                <a:latin typeface="Arial"/>
                <a:cs typeface="Arial"/>
              </a:defRPr>
            </a:lvl1pPr>
            <a:lvl2pPr>
              <a:lnSpc>
                <a:spcPct val="100000"/>
              </a:lnSpc>
              <a:defRPr sz="2133">
                <a:solidFill>
                  <a:srgbClr val="404041"/>
                </a:solidFill>
                <a:latin typeface="Arial"/>
                <a:cs typeface="Arial"/>
              </a:defRPr>
            </a:lvl2pPr>
            <a:lvl3pPr>
              <a:lnSpc>
                <a:spcPct val="100000"/>
              </a:lnSpc>
              <a:defRPr sz="2133">
                <a:solidFill>
                  <a:srgbClr val="404041"/>
                </a:solidFill>
                <a:latin typeface="Arial"/>
                <a:cs typeface="Arial"/>
              </a:defRPr>
            </a:lvl3pPr>
            <a:lvl4pPr>
              <a:lnSpc>
                <a:spcPct val="100000"/>
              </a:lnSpc>
              <a:defRPr sz="2133">
                <a:solidFill>
                  <a:srgbClr val="404041"/>
                </a:solidFill>
                <a:latin typeface="Arial"/>
                <a:cs typeface="Arial"/>
              </a:defRPr>
            </a:lvl4pPr>
            <a:lvl5pPr>
              <a:lnSpc>
                <a:spcPct val="100000"/>
              </a:lnSpc>
              <a:defRPr sz="2133">
                <a:solidFill>
                  <a:srgbClr val="404041"/>
                </a:solidFill>
                <a:latin typeface="Arial"/>
                <a:cs typeface="Arial"/>
              </a:defRPr>
            </a:lvl5pPr>
          </a:lstStyle>
          <a:p>
            <a:pPr lvl="0"/>
            <a:r>
              <a:rPr lang="en-US"/>
              <a:t>Click to edit master subtitle style</a:t>
            </a:r>
          </a:p>
        </p:txBody>
      </p:sp>
      <p:grpSp>
        <p:nvGrpSpPr>
          <p:cNvPr id="12" name="Group 11"/>
          <p:cNvGrpSpPr/>
          <p:nvPr/>
        </p:nvGrpSpPr>
        <p:grpSpPr>
          <a:xfrm>
            <a:off x="-41050" y="6215357"/>
            <a:ext cx="12304889" cy="705284"/>
            <a:chOff x="-30788" y="4661517"/>
            <a:chExt cx="9228667" cy="528963"/>
          </a:xfrm>
        </p:grpSpPr>
        <p:sp>
          <p:nvSpPr>
            <p:cNvPr id="14" name="Rectangle 13"/>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TextBox 20"/>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2761621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0405" y="619181"/>
            <a:ext cx="6080772" cy="1039091"/>
          </a:xfrm>
          <a:prstGeom prst="rect">
            <a:avLst/>
          </a:prstGeom>
        </p:spPr>
        <p:txBody>
          <a:bodyPr vert="horz" lIns="91440" tIns="45720" rIns="91440" bIns="45720" rtlCol="0" anchor="ctr">
            <a:noAutofit/>
          </a:bodyPr>
          <a:lstStyle>
            <a:lvl1pPr>
              <a:defRPr sz="4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0405" y="2172540"/>
            <a:ext cx="6080772" cy="372314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rgbClr val="404041"/>
                </a:solidFill>
                <a:latin typeface="Arial"/>
                <a:cs typeface="Arial"/>
              </a:defRPr>
            </a:lvl1pPr>
            <a:lvl2pPr marL="990575" indent="-380990">
              <a:lnSpc>
                <a:spcPct val="100000"/>
              </a:lnSpc>
              <a:buFont typeface="Arial"/>
              <a:buChar char="•"/>
              <a:defRPr sz="2400">
                <a:solidFill>
                  <a:srgbClr val="404041"/>
                </a:solidFill>
                <a:latin typeface="Arial"/>
                <a:cs typeface="Arial"/>
              </a:defRPr>
            </a:lvl2pPr>
            <a:lvl3pPr marL="1523962" indent="-304792">
              <a:lnSpc>
                <a:spcPct val="100000"/>
              </a:lnSpc>
              <a:buFont typeface="Arial"/>
              <a:buChar char="•"/>
              <a:defRPr sz="2400">
                <a:solidFill>
                  <a:srgbClr val="404041"/>
                </a:solidFill>
                <a:latin typeface="Arial"/>
                <a:cs typeface="Arial"/>
              </a:defRPr>
            </a:lvl3pPr>
            <a:lvl4pPr marL="2133547" indent="-304792">
              <a:lnSpc>
                <a:spcPct val="100000"/>
              </a:lnSpc>
              <a:buFont typeface="Arial"/>
              <a:buChar char="•"/>
              <a:defRPr sz="2400">
                <a:solidFill>
                  <a:srgbClr val="404041"/>
                </a:solidFill>
                <a:latin typeface="Arial"/>
                <a:cs typeface="Arial"/>
              </a:defRPr>
            </a:lvl4pPr>
            <a:lvl5pPr marL="2743131" indent="-304792">
              <a:lnSpc>
                <a:spcPct val="100000"/>
              </a:lnSpc>
              <a:buFont typeface="Arial"/>
              <a:buChar char="•"/>
              <a:defRPr sz="2400">
                <a:solidFill>
                  <a:srgbClr val="40404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0"/>
          </p:nvPr>
        </p:nvSpPr>
        <p:spPr>
          <a:xfrm>
            <a:off x="7430745" y="0"/>
            <a:ext cx="4761255" cy="6858000"/>
          </a:xfrm>
        </p:spPr>
        <p:txBody>
          <a:bodyPr/>
          <a:lstStyle/>
          <a:p>
            <a:r>
              <a:rPr lang="en-GB"/>
              <a:t>Click icon to add picture</a:t>
            </a:r>
            <a:endParaRPr lang="en-US"/>
          </a:p>
        </p:txBody>
      </p:sp>
      <p:sp>
        <p:nvSpPr>
          <p:cNvPr id="17" name="Rectangle 16"/>
          <p:cNvSpPr/>
          <p:nvPr/>
        </p:nvSpPr>
        <p:spPr>
          <a:xfrm>
            <a:off x="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2894598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7798" y="1012094"/>
            <a:ext cx="10672545" cy="932087"/>
          </a:xfrm>
        </p:spPr>
        <p:txBody>
          <a:bodyPr>
            <a:normAutofit/>
          </a:bodyPr>
          <a:lstStyle>
            <a:lvl1pPr>
              <a:defRPr sz="4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697798" y="2173873"/>
            <a:ext cx="10681425" cy="3758359"/>
          </a:xfrm>
        </p:spPr>
        <p:txBody>
          <a:bodyPr>
            <a:normAutofit/>
          </a:bodyPr>
          <a:lstStyle>
            <a:lvl1pPr marL="457189" indent="-457189" algn="l">
              <a:lnSpc>
                <a:spcPct val="100000"/>
              </a:lnSpc>
              <a:buFont typeface="+mj-lt"/>
              <a:buAutoNum type="arabicPeriod"/>
              <a:defRPr sz="2400" spc="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Master subtitle style</a:t>
            </a:r>
            <a:endParaRPr lang="en-US"/>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23" name="Rectangle 22"/>
          <p:cNvSpPr/>
          <p:nvPr/>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1" name="Group 10"/>
          <p:cNvGrpSpPr/>
          <p:nvPr/>
        </p:nvGrpSpPr>
        <p:grpSpPr>
          <a:xfrm>
            <a:off x="-41050" y="6215357"/>
            <a:ext cx="12304889" cy="705284"/>
            <a:chOff x="-30788" y="4661517"/>
            <a:chExt cx="9228667" cy="528963"/>
          </a:xfrm>
        </p:grpSpPr>
        <p:sp>
          <p:nvSpPr>
            <p:cNvPr id="12" name="Rectangle 11"/>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405252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6833" y="619181"/>
            <a:ext cx="6080772" cy="1039091"/>
          </a:xfrm>
          <a:prstGeom prst="rect">
            <a:avLst/>
          </a:prstGeom>
        </p:spPr>
        <p:txBody>
          <a:bodyPr vert="horz" lIns="91440" tIns="45720" rIns="91440" bIns="45720" rtlCol="0" anchor="ctr">
            <a:noAutofit/>
          </a:bodyPr>
          <a:lstStyle>
            <a:lvl1pPr>
              <a:defRPr sz="4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6833" y="2172540"/>
            <a:ext cx="6080772" cy="373532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chemeClr val="bg1"/>
                </a:solidFill>
                <a:latin typeface="Arial"/>
                <a:cs typeface="Arial"/>
              </a:defRPr>
            </a:lvl1pPr>
            <a:lvl2pPr marL="990575" indent="-380990">
              <a:lnSpc>
                <a:spcPct val="100000"/>
              </a:lnSpc>
              <a:buFont typeface="Arial"/>
              <a:buChar char="•"/>
              <a:defRPr sz="2400">
                <a:solidFill>
                  <a:schemeClr val="bg1"/>
                </a:solidFill>
                <a:latin typeface="Arial"/>
                <a:cs typeface="Arial"/>
              </a:defRPr>
            </a:lvl2pPr>
            <a:lvl3pPr marL="1523962" indent="-304792">
              <a:lnSpc>
                <a:spcPct val="100000"/>
              </a:lnSpc>
              <a:buFont typeface="Arial"/>
              <a:buChar char="•"/>
              <a:defRPr sz="2400">
                <a:solidFill>
                  <a:schemeClr val="bg1"/>
                </a:solidFill>
                <a:latin typeface="Arial"/>
                <a:cs typeface="Arial"/>
              </a:defRPr>
            </a:lvl3pPr>
            <a:lvl4pPr marL="2133547" indent="-304792">
              <a:lnSpc>
                <a:spcPct val="100000"/>
              </a:lnSpc>
              <a:buFont typeface="Arial"/>
              <a:buChar char="•"/>
              <a:defRPr sz="2400">
                <a:solidFill>
                  <a:schemeClr val="bg1"/>
                </a:solidFill>
                <a:latin typeface="Arial"/>
                <a:cs typeface="Arial"/>
              </a:defRPr>
            </a:lvl4pPr>
            <a:lvl5pPr marL="2743131" indent="-304792">
              <a:lnSpc>
                <a:spcPct val="100000"/>
              </a:lnSpc>
              <a:buFont typeface="Arial"/>
              <a:buChar char="•"/>
              <a:defRPr sz="2400">
                <a:solidFill>
                  <a:schemeClr val="bg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0"/>
          </p:nvPr>
        </p:nvSpPr>
        <p:spPr>
          <a:xfrm>
            <a:off x="7419879" y="0"/>
            <a:ext cx="4761255" cy="6858000"/>
          </a:xfrm>
        </p:spPr>
        <p:txBody>
          <a:bodyPr/>
          <a:lstStyle/>
          <a:p>
            <a:r>
              <a:rPr lang="en-GB"/>
              <a:t>Click icon to add picture</a:t>
            </a:r>
            <a:endParaRPr lang="en-US"/>
          </a:p>
        </p:txBody>
      </p:sp>
      <p:sp>
        <p:nvSpPr>
          <p:cNvPr id="13" name="Rectangle 12"/>
          <p:cNvSpPr/>
          <p:nvPr/>
        </p:nvSpPr>
        <p:spPr>
          <a:xfrm>
            <a:off x="-2113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3738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with footer: white">
    <p:spTree>
      <p:nvGrpSpPr>
        <p:cNvPr id="1" name=""/>
        <p:cNvGrpSpPr/>
        <p:nvPr/>
      </p:nvGrpSpPr>
      <p:grpSpPr>
        <a:xfrm>
          <a:off x="0" y="0"/>
          <a:ext cx="0" cy="0"/>
          <a:chOff x="0" y="0"/>
          <a:chExt cx="0" cy="0"/>
        </a:xfrm>
      </p:grpSpPr>
      <p:grpSp>
        <p:nvGrpSpPr>
          <p:cNvPr id="8" name="Group 7"/>
          <p:cNvGrpSpPr/>
          <p:nvPr/>
        </p:nvGrpSpPr>
        <p:grpSpPr>
          <a:xfrm>
            <a:off x="-41050" y="6215357"/>
            <a:ext cx="12304889" cy="705284"/>
            <a:chOff x="-30788" y="4661517"/>
            <a:chExt cx="9228667" cy="528963"/>
          </a:xfrm>
        </p:grpSpPr>
        <p:sp>
          <p:nvSpPr>
            <p:cNvPr id="9" name="Rectangle 8"/>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TextBox 11"/>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971154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p:nvGrpSpPr>
        <p:grpSpPr>
          <a:xfrm>
            <a:off x="-41050" y="6215357"/>
            <a:ext cx="12304889" cy="705284"/>
            <a:chOff x="-30788" y="4661517"/>
            <a:chExt cx="9228667" cy="528963"/>
          </a:xfrm>
        </p:grpSpPr>
        <p:sp>
          <p:nvSpPr>
            <p:cNvPr id="12" name="Rectangle 11"/>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4003407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p:ph idx="1"/>
          </p:nvPr>
        </p:nvSpPr>
        <p:spPr>
          <a:xfrm>
            <a:off x="715470" y="907197"/>
            <a:ext cx="10478913" cy="3628887"/>
          </a:xfrm>
          <a:prstGeom prst="rect">
            <a:avLst/>
          </a:prstGeom>
        </p:spPr>
        <p:txBody>
          <a:bodyPr vert="horz" lIns="91440" tIns="45720" rIns="91440" bIns="45720" rtlCol="0">
            <a:normAutofit/>
          </a:bodyPr>
          <a:lstStyle>
            <a:lvl1pPr marL="0" indent="0">
              <a:lnSpc>
                <a:spcPct val="100000"/>
              </a:lnSpc>
              <a:buNone/>
              <a:defRPr sz="2400">
                <a:solidFill>
                  <a:schemeClr val="bg1"/>
                </a:solidFill>
                <a:latin typeface="Arial"/>
                <a:cs typeface="Arial"/>
              </a:defRPr>
            </a:lvl1pPr>
            <a:lvl2pPr marL="609585" indent="0">
              <a:lnSpc>
                <a:spcPct val="100000"/>
              </a:lnSpc>
              <a:buNone/>
              <a:defRPr sz="2133">
                <a:solidFill>
                  <a:schemeClr val="bg1"/>
                </a:solidFill>
                <a:latin typeface="Arial"/>
                <a:cs typeface="Arial"/>
              </a:defRPr>
            </a:lvl2pPr>
            <a:lvl3pPr marL="1219170" indent="0">
              <a:lnSpc>
                <a:spcPct val="100000"/>
              </a:lnSpc>
              <a:buNone/>
              <a:defRPr sz="2133">
                <a:solidFill>
                  <a:schemeClr val="bg1"/>
                </a:solidFill>
                <a:latin typeface="Arial"/>
                <a:cs typeface="Arial"/>
              </a:defRPr>
            </a:lvl3pPr>
            <a:lvl4pPr marL="1828754" indent="0">
              <a:lnSpc>
                <a:spcPct val="100000"/>
              </a:lnSpc>
              <a:buNone/>
              <a:defRPr sz="2133">
                <a:solidFill>
                  <a:schemeClr val="bg1"/>
                </a:solidFill>
                <a:latin typeface="Arial"/>
                <a:cs typeface="Arial"/>
              </a:defRPr>
            </a:lvl4pPr>
            <a:lvl5pPr>
              <a:lnSpc>
                <a:spcPct val="100000"/>
              </a:lnSpc>
              <a:defRPr sz="2133">
                <a:solidFill>
                  <a:schemeClr val="bg1"/>
                </a:solidFill>
                <a:latin typeface="Arial"/>
                <a:cs typeface="Arial"/>
              </a:defRPr>
            </a:lvl5pPr>
          </a:lstStyle>
          <a:p>
            <a:pPr lvl="0"/>
            <a:r>
              <a:rPr lang="en-GB"/>
              <a:t>Click to edit Master text styles</a:t>
            </a:r>
          </a:p>
        </p:txBody>
      </p:sp>
      <p:sp>
        <p:nvSpPr>
          <p:cNvPr id="10" name="Rectangle 9"/>
          <p:cNvSpPr/>
          <p:nvPr/>
        </p:nvSpPr>
        <p:spPr>
          <a:xfrm>
            <a:off x="-21130" y="907197"/>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4B93E35D-1FD2-3447-A7AC-1E6D42BC5FD7}"/>
              </a:ext>
            </a:extLst>
          </p:cNvPr>
          <p:cNvSpPr/>
          <p:nvPr/>
        </p:nvSpPr>
        <p:spPr>
          <a:xfrm>
            <a:off x="841390" y="6475141"/>
            <a:ext cx="704913" cy="382859"/>
          </a:xfrm>
          <a:prstGeom prst="rect">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7" name="Picture 6">
            <a:extLst>
              <a:ext uri="{FF2B5EF4-FFF2-40B4-BE49-F238E27FC236}">
                <a16:creationId xmlns:a16="http://schemas.microsoft.com/office/drawing/2014/main" id="{68514AD4-7FFF-AD45-A4D7-A565CD485F6D}"/>
              </a:ext>
            </a:extLst>
          </p:cNvPr>
          <p:cNvPicPr>
            <a:picLocks noChangeAspect="1"/>
          </p:cNvPicPr>
          <p:nvPr/>
        </p:nvPicPr>
        <p:blipFill>
          <a:blip r:embed="rId2"/>
          <a:stretch>
            <a:fillRect/>
          </a:stretch>
        </p:blipFill>
        <p:spPr>
          <a:xfrm>
            <a:off x="841390" y="5647447"/>
            <a:ext cx="4281679" cy="827695"/>
          </a:xfrm>
          <a:prstGeom prst="rect">
            <a:avLst/>
          </a:prstGeom>
        </p:spPr>
      </p:pic>
    </p:spTree>
    <p:extLst>
      <p:ext uri="{BB962C8B-B14F-4D97-AF65-F5344CB8AC3E}">
        <p14:creationId xmlns:p14="http://schemas.microsoft.com/office/powerpoint/2010/main" val="3501177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48130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66639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81321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844406" y="-864501"/>
            <a:ext cx="977953" cy="315669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hasCustomPrompt="1"/>
          </p:nvPr>
        </p:nvSpPr>
        <p:spPr>
          <a:xfrm>
            <a:off x="670538" y="3688697"/>
            <a:ext cx="10312295" cy="1485992"/>
          </a:xfrm>
        </p:spPr>
        <p:txBody>
          <a:bodyPr anchor="ctr">
            <a:normAutofit/>
          </a:bodyPr>
          <a:lstStyle>
            <a:lvl1pPr>
              <a:lnSpc>
                <a:spcPct val="90000"/>
              </a:lnSpc>
              <a:defRPr sz="5333"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p:ph type="body" sz="quarter" idx="10" hasCustomPrompt="1"/>
          </p:nvPr>
        </p:nvSpPr>
        <p:spPr>
          <a:xfrm>
            <a:off x="707592" y="6279762"/>
            <a:ext cx="10312296" cy="370205"/>
          </a:xfrm>
        </p:spPr>
        <p:txBody>
          <a:bodyPr anchor="ctr">
            <a:noAutofit/>
          </a:bodyPr>
          <a:lstStyle>
            <a:lvl1pPr marL="0" indent="0">
              <a:buNone/>
              <a:defRPr sz="1467" b="1" spc="107" baseline="0">
                <a:solidFill>
                  <a:srgbClr val="A6A6A6"/>
                </a:solidFill>
                <a:latin typeface="Arial"/>
                <a:cs typeface="Arial"/>
              </a:defRPr>
            </a:lvl1pPr>
          </a:lstStyle>
          <a:p>
            <a:pPr lvl="0"/>
            <a:r>
              <a:rPr lang="en-US"/>
              <a:t>INDIANA UNIVERSITY</a:t>
            </a:r>
          </a:p>
        </p:txBody>
      </p:sp>
      <p:sp>
        <p:nvSpPr>
          <p:cNvPr id="9" name="Text Placeholder 19"/>
          <p:cNvSpPr>
            <a:spLocks noGrp="1"/>
          </p:cNvSpPr>
          <p:nvPr>
            <p:ph type="body" sz="quarter" idx="11" hasCustomPrompt="1"/>
          </p:nvPr>
        </p:nvSpPr>
        <p:spPr>
          <a:xfrm>
            <a:off x="707592" y="3258479"/>
            <a:ext cx="10312296" cy="336549"/>
          </a:xfrm>
        </p:spPr>
        <p:txBody>
          <a:bodyPr anchor="ctr">
            <a:noAutofit/>
          </a:bodyPr>
          <a:lstStyle>
            <a:lvl1pPr marL="0" indent="0">
              <a:buNone/>
              <a:defRPr sz="2400" b="0" spc="0" baseline="0">
                <a:solidFill>
                  <a:srgbClr val="A6A6A6"/>
                </a:solidFill>
                <a:latin typeface="Arial"/>
                <a:cs typeface="Arial"/>
              </a:defRPr>
            </a:lvl1pPr>
          </a:lstStyle>
          <a:p>
            <a:pPr lvl="0"/>
            <a:r>
              <a:rPr lang="en-US"/>
              <a:t>SUBHEAD OR NAME OF SCHOOL, DEPARTMENT, OR UNIT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775038"/>
            <a:ext cx="1718861" cy="1887729"/>
          </a:xfrm>
          <a:prstGeom prst="rect">
            <a:avLst/>
          </a:prstGeom>
        </p:spPr>
      </p:pic>
    </p:spTree>
    <p:extLst>
      <p:ext uri="{BB962C8B-B14F-4D97-AF65-F5344CB8AC3E}">
        <p14:creationId xmlns:p14="http://schemas.microsoft.com/office/powerpoint/2010/main" val="4073774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p:nvSpPr>
        <p:spPr>
          <a:xfrm>
            <a:off x="1838253" y="3187346"/>
            <a:ext cx="184731" cy="584775"/>
          </a:xfrm>
          <a:prstGeom prst="rect">
            <a:avLst/>
          </a:prstGeom>
          <a:noFill/>
        </p:spPr>
        <p:txBody>
          <a:bodyPr wrap="none" rtlCol="0">
            <a:spAutoFit/>
          </a:bodyPr>
          <a:lstStyle/>
          <a:p>
            <a:endParaRPr lang="en-US" sz="3200"/>
          </a:p>
        </p:txBody>
      </p:sp>
      <p:sp>
        <p:nvSpPr>
          <p:cNvPr id="10" name="TextBox 9"/>
          <p:cNvSpPr txBox="1"/>
          <p:nvPr/>
        </p:nvSpPr>
        <p:spPr>
          <a:xfrm>
            <a:off x="1838253" y="3187346"/>
            <a:ext cx="184731" cy="584775"/>
          </a:xfrm>
          <a:prstGeom prst="rect">
            <a:avLst/>
          </a:prstGeom>
          <a:noFill/>
        </p:spPr>
        <p:txBody>
          <a:bodyPr wrap="none" rtlCol="0">
            <a:spAutoFit/>
          </a:bodyPr>
          <a:lstStyle/>
          <a:p>
            <a:endParaRPr lang="en-US" sz="3200"/>
          </a:p>
        </p:txBody>
      </p:sp>
      <p:sp>
        <p:nvSpPr>
          <p:cNvPr id="11" name="TextBox 10"/>
          <p:cNvSpPr txBox="1"/>
          <p:nvPr/>
        </p:nvSpPr>
        <p:spPr>
          <a:xfrm>
            <a:off x="1838253" y="3187346"/>
            <a:ext cx="184731" cy="584775"/>
          </a:xfrm>
          <a:prstGeom prst="rect">
            <a:avLst/>
          </a:prstGeom>
          <a:noFill/>
        </p:spPr>
        <p:txBody>
          <a:bodyPr wrap="none" rtlCol="0">
            <a:spAutoFit/>
          </a:bodyPr>
          <a:lstStyle/>
          <a:p>
            <a:endParaRPr lang="en-US" sz="3200"/>
          </a:p>
        </p:txBody>
      </p:sp>
      <p:sp>
        <p:nvSpPr>
          <p:cNvPr id="14" name="Title 13"/>
          <p:cNvSpPr>
            <a:spLocks noGrp="1"/>
          </p:cNvSpPr>
          <p:nvPr>
            <p:ph type="title" hasCustomPrompt="1"/>
          </p:nvPr>
        </p:nvSpPr>
        <p:spPr>
          <a:xfrm>
            <a:off x="675592" y="3032696"/>
            <a:ext cx="9069976" cy="875880"/>
          </a:xfrm>
        </p:spPr>
        <p:txBody>
          <a:bodyPr anchor="ctr">
            <a:noAutofit/>
          </a:bodyPr>
          <a:lstStyle>
            <a:lvl1pPr>
              <a:defRPr sz="5333"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701508" y="2710382"/>
            <a:ext cx="4933949" cy="336549"/>
          </a:xfrm>
        </p:spPr>
        <p:txBody>
          <a:bodyPr anchor="ctr">
            <a:noAutofit/>
          </a:bodyPr>
          <a:lstStyle>
            <a:lvl1pPr marL="0" indent="0">
              <a:buNone/>
              <a:defRPr sz="1867" b="1" i="0" spc="67" baseline="0">
                <a:solidFill>
                  <a:srgbClr val="A6A6A6"/>
                </a:solidFill>
                <a:latin typeface="Arial"/>
                <a:cs typeface="Arial"/>
              </a:defRPr>
            </a:lvl1pPr>
          </a:lstStyle>
          <a:p>
            <a:pPr lvl="0"/>
            <a:r>
              <a:rPr lang="en-US"/>
              <a:t>SECTION NUMBER OR SUBTITLE</a:t>
            </a:r>
          </a:p>
        </p:txBody>
      </p:sp>
      <p:sp>
        <p:nvSpPr>
          <p:cNvPr id="4" name="Rectangle 3"/>
          <p:cNvSpPr/>
          <p:nvPr/>
        </p:nvSpPr>
        <p:spPr>
          <a:xfrm>
            <a:off x="-19923" y="2709333"/>
            <a:ext cx="198152" cy="1115608"/>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353696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6437" y="1012094"/>
            <a:ext cx="10672521" cy="932087"/>
          </a:xfrm>
        </p:spPr>
        <p:txBody>
          <a:bodyPr>
            <a:normAutofit/>
          </a:bodyPr>
          <a:lstStyle>
            <a:lvl1pPr>
              <a:defRPr sz="4000" b="1" i="0" cap="none" spc="0">
                <a:solidFill>
                  <a:srgbClr val="404041"/>
                </a:solidFill>
                <a:latin typeface="Arial"/>
                <a:cs typeface="Arial"/>
              </a:defRPr>
            </a:lvl1pPr>
          </a:lstStyle>
          <a:p>
            <a:r>
              <a:rPr lang="en-US"/>
              <a:t>Click to edit master title style</a:t>
            </a:r>
          </a:p>
        </p:txBody>
      </p:sp>
      <p:sp>
        <p:nvSpPr>
          <p:cNvPr id="5" name="Rectangle 4"/>
          <p:cNvSpPr/>
          <p:nvPr/>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4" name="TextBox 3"/>
          <p:cNvSpPr txBox="1"/>
          <p:nvPr/>
        </p:nvSpPr>
        <p:spPr>
          <a:xfrm>
            <a:off x="4741334" y="4721413"/>
            <a:ext cx="184731" cy="584775"/>
          </a:xfrm>
          <a:prstGeom prst="rect">
            <a:avLst/>
          </a:prstGeom>
          <a:noFill/>
        </p:spPr>
        <p:txBody>
          <a:bodyPr wrap="none" rtlCol="0">
            <a:spAutoFit/>
          </a:bodyPr>
          <a:lstStyle/>
          <a:p>
            <a:endParaRPr lang="en-US" sz="3200"/>
          </a:p>
        </p:txBody>
      </p:sp>
      <p:sp>
        <p:nvSpPr>
          <p:cNvPr id="7" name="Text Placeholder 2"/>
          <p:cNvSpPr>
            <a:spLocks noGrp="1"/>
          </p:cNvSpPr>
          <p:nvPr>
            <p:ph idx="1" hasCustomPrompt="1"/>
          </p:nvPr>
        </p:nvSpPr>
        <p:spPr>
          <a:xfrm>
            <a:off x="691765" y="2172539"/>
            <a:ext cx="10687459" cy="3747511"/>
          </a:xfrm>
          <a:prstGeom prst="rect">
            <a:avLst/>
          </a:prstGeom>
        </p:spPr>
        <p:txBody>
          <a:bodyPr vert="horz" lIns="91440" tIns="45720" rIns="91440" bIns="45720" rtlCol="0">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a:solidFill>
                  <a:srgbClr val="404041"/>
                </a:solidFill>
                <a:latin typeface="Arial"/>
                <a:cs typeface="Arial"/>
              </a:defRPr>
            </a:lvl1pPr>
            <a:lvl2pPr>
              <a:lnSpc>
                <a:spcPct val="100000"/>
              </a:lnSpc>
              <a:defRPr sz="2133">
                <a:solidFill>
                  <a:srgbClr val="404041"/>
                </a:solidFill>
                <a:latin typeface="Arial"/>
                <a:cs typeface="Arial"/>
              </a:defRPr>
            </a:lvl2pPr>
            <a:lvl3pPr>
              <a:lnSpc>
                <a:spcPct val="100000"/>
              </a:lnSpc>
              <a:defRPr sz="2133">
                <a:solidFill>
                  <a:srgbClr val="404041"/>
                </a:solidFill>
                <a:latin typeface="Arial"/>
                <a:cs typeface="Arial"/>
              </a:defRPr>
            </a:lvl3pPr>
            <a:lvl4pPr>
              <a:lnSpc>
                <a:spcPct val="100000"/>
              </a:lnSpc>
              <a:defRPr sz="2133">
                <a:solidFill>
                  <a:srgbClr val="404041"/>
                </a:solidFill>
                <a:latin typeface="Arial"/>
                <a:cs typeface="Arial"/>
              </a:defRPr>
            </a:lvl4pPr>
            <a:lvl5pPr>
              <a:lnSpc>
                <a:spcPct val="100000"/>
              </a:lnSpc>
              <a:defRPr sz="2133">
                <a:solidFill>
                  <a:srgbClr val="404041"/>
                </a:solidFill>
                <a:latin typeface="Arial"/>
                <a:cs typeface="Arial"/>
              </a:defRPr>
            </a:lvl5pPr>
          </a:lstStyle>
          <a:p>
            <a:pPr lvl="0"/>
            <a:r>
              <a:rPr lang="en-US"/>
              <a:t>Click to edit master subtitle style</a:t>
            </a:r>
          </a:p>
        </p:txBody>
      </p:sp>
      <p:grpSp>
        <p:nvGrpSpPr>
          <p:cNvPr id="12" name="Group 11"/>
          <p:cNvGrpSpPr/>
          <p:nvPr/>
        </p:nvGrpSpPr>
        <p:grpSpPr>
          <a:xfrm>
            <a:off x="-41050" y="6215357"/>
            <a:ext cx="12304889" cy="705284"/>
            <a:chOff x="-30788" y="4661517"/>
            <a:chExt cx="9228667" cy="528963"/>
          </a:xfrm>
        </p:grpSpPr>
        <p:sp>
          <p:nvSpPr>
            <p:cNvPr id="14" name="Rectangle 13"/>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TextBox 20"/>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2046078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0405" y="619181"/>
            <a:ext cx="6080772" cy="1039091"/>
          </a:xfrm>
          <a:prstGeom prst="rect">
            <a:avLst/>
          </a:prstGeom>
        </p:spPr>
        <p:txBody>
          <a:bodyPr vert="horz" lIns="91440" tIns="45720" rIns="91440" bIns="45720" rtlCol="0" anchor="ctr">
            <a:noAutofit/>
          </a:bodyPr>
          <a:lstStyle>
            <a:lvl1pPr>
              <a:defRPr sz="4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0405" y="2172540"/>
            <a:ext cx="6080772" cy="372314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rgbClr val="404041"/>
                </a:solidFill>
                <a:latin typeface="Arial"/>
                <a:cs typeface="Arial"/>
              </a:defRPr>
            </a:lvl1pPr>
            <a:lvl2pPr marL="990575" indent="-380990">
              <a:lnSpc>
                <a:spcPct val="100000"/>
              </a:lnSpc>
              <a:buFont typeface="Arial"/>
              <a:buChar char="•"/>
              <a:defRPr sz="2400">
                <a:solidFill>
                  <a:srgbClr val="404041"/>
                </a:solidFill>
                <a:latin typeface="Arial"/>
                <a:cs typeface="Arial"/>
              </a:defRPr>
            </a:lvl2pPr>
            <a:lvl3pPr marL="1523962" indent="-304792">
              <a:lnSpc>
                <a:spcPct val="100000"/>
              </a:lnSpc>
              <a:buFont typeface="Arial"/>
              <a:buChar char="•"/>
              <a:defRPr sz="2400">
                <a:solidFill>
                  <a:srgbClr val="404041"/>
                </a:solidFill>
                <a:latin typeface="Arial"/>
                <a:cs typeface="Arial"/>
              </a:defRPr>
            </a:lvl3pPr>
            <a:lvl4pPr marL="2133547" indent="-304792">
              <a:lnSpc>
                <a:spcPct val="100000"/>
              </a:lnSpc>
              <a:buFont typeface="Arial"/>
              <a:buChar char="•"/>
              <a:defRPr sz="2400">
                <a:solidFill>
                  <a:srgbClr val="404041"/>
                </a:solidFill>
                <a:latin typeface="Arial"/>
                <a:cs typeface="Arial"/>
              </a:defRPr>
            </a:lvl4pPr>
            <a:lvl5pPr marL="2743131" indent="-304792">
              <a:lnSpc>
                <a:spcPct val="100000"/>
              </a:lnSpc>
              <a:buFont typeface="Arial"/>
              <a:buChar char="•"/>
              <a:defRPr sz="2400">
                <a:solidFill>
                  <a:srgbClr val="40404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0"/>
          </p:nvPr>
        </p:nvSpPr>
        <p:spPr>
          <a:xfrm>
            <a:off x="7430745" y="0"/>
            <a:ext cx="4761255" cy="6858000"/>
          </a:xfrm>
        </p:spPr>
        <p:txBody>
          <a:bodyPr/>
          <a:lstStyle/>
          <a:p>
            <a:r>
              <a:rPr lang="en-GB"/>
              <a:t>Click icon to add picture</a:t>
            </a:r>
            <a:endParaRPr lang="en-US"/>
          </a:p>
        </p:txBody>
      </p:sp>
      <p:sp>
        <p:nvSpPr>
          <p:cNvPr id="17" name="Rectangle 16"/>
          <p:cNvSpPr/>
          <p:nvPr/>
        </p:nvSpPr>
        <p:spPr>
          <a:xfrm>
            <a:off x="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343453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7798" y="1012094"/>
            <a:ext cx="10672545" cy="932087"/>
          </a:xfrm>
        </p:spPr>
        <p:txBody>
          <a:bodyPr>
            <a:normAutofit/>
          </a:bodyPr>
          <a:lstStyle>
            <a:lvl1pPr>
              <a:defRPr sz="4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697798" y="2173873"/>
            <a:ext cx="10681425" cy="3758359"/>
          </a:xfrm>
        </p:spPr>
        <p:txBody>
          <a:bodyPr>
            <a:normAutofit/>
          </a:bodyPr>
          <a:lstStyle>
            <a:lvl1pPr marL="457189" indent="-457189" algn="l">
              <a:lnSpc>
                <a:spcPct val="100000"/>
              </a:lnSpc>
              <a:buFont typeface="+mj-lt"/>
              <a:buAutoNum type="arabicPeriod"/>
              <a:defRPr sz="2400" spc="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Master subtitle style</a:t>
            </a:r>
            <a:endParaRPr lang="en-US"/>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23" name="Rectangle 22"/>
          <p:cNvSpPr/>
          <p:nvPr/>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1" name="Group 10"/>
          <p:cNvGrpSpPr/>
          <p:nvPr/>
        </p:nvGrpSpPr>
        <p:grpSpPr>
          <a:xfrm>
            <a:off x="-41050" y="6215357"/>
            <a:ext cx="12304889" cy="705284"/>
            <a:chOff x="-30788" y="4661517"/>
            <a:chExt cx="9228667" cy="528963"/>
          </a:xfrm>
        </p:grpSpPr>
        <p:sp>
          <p:nvSpPr>
            <p:cNvPr id="12" name="Rectangle 11"/>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2047272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6833" y="619181"/>
            <a:ext cx="6080772" cy="1039091"/>
          </a:xfrm>
          <a:prstGeom prst="rect">
            <a:avLst/>
          </a:prstGeom>
        </p:spPr>
        <p:txBody>
          <a:bodyPr vert="horz" lIns="91440" tIns="45720" rIns="91440" bIns="45720" rtlCol="0" anchor="ctr">
            <a:noAutofit/>
          </a:bodyPr>
          <a:lstStyle>
            <a:lvl1pPr>
              <a:defRPr sz="4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706833" y="2172540"/>
            <a:ext cx="6080772" cy="3735329"/>
          </a:xfrm>
          <a:prstGeom prst="rect">
            <a:avLst/>
          </a:prstGeom>
        </p:spPr>
        <p:txBody>
          <a:bodyPr vert="horz" lIns="91440" tIns="45720" rIns="91440" bIns="45720" rtlCol="0">
            <a:normAutofit/>
          </a:bodyPr>
          <a:lstStyle>
            <a:lvl1pPr marL="457189" indent="-457189">
              <a:lnSpc>
                <a:spcPct val="100000"/>
              </a:lnSpc>
              <a:buFont typeface="Arial"/>
              <a:buChar char="•"/>
              <a:defRPr sz="2400">
                <a:solidFill>
                  <a:schemeClr val="bg1"/>
                </a:solidFill>
                <a:latin typeface="Arial"/>
                <a:cs typeface="Arial"/>
              </a:defRPr>
            </a:lvl1pPr>
            <a:lvl2pPr marL="990575" indent="-380990">
              <a:lnSpc>
                <a:spcPct val="100000"/>
              </a:lnSpc>
              <a:buFont typeface="Arial"/>
              <a:buChar char="•"/>
              <a:defRPr sz="2400">
                <a:solidFill>
                  <a:schemeClr val="bg1"/>
                </a:solidFill>
                <a:latin typeface="Arial"/>
                <a:cs typeface="Arial"/>
              </a:defRPr>
            </a:lvl2pPr>
            <a:lvl3pPr marL="1523962" indent="-304792">
              <a:lnSpc>
                <a:spcPct val="100000"/>
              </a:lnSpc>
              <a:buFont typeface="Arial"/>
              <a:buChar char="•"/>
              <a:defRPr sz="2400">
                <a:solidFill>
                  <a:schemeClr val="bg1"/>
                </a:solidFill>
                <a:latin typeface="Arial"/>
                <a:cs typeface="Arial"/>
              </a:defRPr>
            </a:lvl3pPr>
            <a:lvl4pPr marL="2133547" indent="-304792">
              <a:lnSpc>
                <a:spcPct val="100000"/>
              </a:lnSpc>
              <a:buFont typeface="Arial"/>
              <a:buChar char="•"/>
              <a:defRPr sz="2400">
                <a:solidFill>
                  <a:schemeClr val="bg1"/>
                </a:solidFill>
                <a:latin typeface="Arial"/>
                <a:cs typeface="Arial"/>
              </a:defRPr>
            </a:lvl4pPr>
            <a:lvl5pPr marL="2743131" indent="-304792">
              <a:lnSpc>
                <a:spcPct val="100000"/>
              </a:lnSpc>
              <a:buFont typeface="Arial"/>
              <a:buChar char="•"/>
              <a:defRPr sz="2400">
                <a:solidFill>
                  <a:schemeClr val="bg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0"/>
          </p:nvPr>
        </p:nvSpPr>
        <p:spPr>
          <a:xfrm>
            <a:off x="7419879" y="0"/>
            <a:ext cx="4761255" cy="6858000"/>
          </a:xfrm>
        </p:spPr>
        <p:txBody>
          <a:bodyPr/>
          <a:lstStyle/>
          <a:p>
            <a:r>
              <a:rPr lang="en-GB"/>
              <a:t>Click icon to add picture</a:t>
            </a:r>
            <a:endParaRPr lang="en-US"/>
          </a:p>
        </p:txBody>
      </p:sp>
      <p:sp>
        <p:nvSpPr>
          <p:cNvPr id="13" name="Rectangle 12"/>
          <p:cNvSpPr/>
          <p:nvPr/>
        </p:nvSpPr>
        <p:spPr>
          <a:xfrm>
            <a:off x="-21130" y="649066"/>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847071" y="6215357"/>
            <a:ext cx="516263" cy="705284"/>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37506703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with footer: white">
    <p:spTree>
      <p:nvGrpSpPr>
        <p:cNvPr id="1" name=""/>
        <p:cNvGrpSpPr/>
        <p:nvPr/>
      </p:nvGrpSpPr>
      <p:grpSpPr>
        <a:xfrm>
          <a:off x="0" y="0"/>
          <a:ext cx="0" cy="0"/>
          <a:chOff x="0" y="0"/>
          <a:chExt cx="0" cy="0"/>
        </a:xfrm>
      </p:grpSpPr>
      <p:grpSp>
        <p:nvGrpSpPr>
          <p:cNvPr id="8" name="Group 7"/>
          <p:cNvGrpSpPr/>
          <p:nvPr/>
        </p:nvGrpSpPr>
        <p:grpSpPr>
          <a:xfrm>
            <a:off x="-41050" y="6215357"/>
            <a:ext cx="12304889" cy="705284"/>
            <a:chOff x="-30788" y="4661517"/>
            <a:chExt cx="9228667" cy="528963"/>
          </a:xfrm>
        </p:grpSpPr>
        <p:sp>
          <p:nvSpPr>
            <p:cNvPr id="9" name="Rectangle 8"/>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TextBox 11"/>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3326384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p:nvGrpSpPr>
        <p:grpSpPr>
          <a:xfrm>
            <a:off x="-41050" y="6215357"/>
            <a:ext cx="12304889" cy="705284"/>
            <a:chOff x="-30788" y="4661517"/>
            <a:chExt cx="9228667" cy="528963"/>
          </a:xfrm>
        </p:grpSpPr>
        <p:sp>
          <p:nvSpPr>
            <p:cNvPr id="12" name="Rectangle 11"/>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2747889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5188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p:ph idx="1"/>
          </p:nvPr>
        </p:nvSpPr>
        <p:spPr>
          <a:xfrm>
            <a:off x="715470" y="907197"/>
            <a:ext cx="10478913" cy="3628887"/>
          </a:xfrm>
          <a:prstGeom prst="rect">
            <a:avLst/>
          </a:prstGeom>
        </p:spPr>
        <p:txBody>
          <a:bodyPr vert="horz" lIns="91440" tIns="45720" rIns="91440" bIns="45720" rtlCol="0">
            <a:normAutofit/>
          </a:bodyPr>
          <a:lstStyle>
            <a:lvl1pPr marL="0" indent="0">
              <a:lnSpc>
                <a:spcPct val="100000"/>
              </a:lnSpc>
              <a:buNone/>
              <a:defRPr sz="2400">
                <a:solidFill>
                  <a:schemeClr val="bg1"/>
                </a:solidFill>
                <a:latin typeface="Arial"/>
                <a:cs typeface="Arial"/>
              </a:defRPr>
            </a:lvl1pPr>
            <a:lvl2pPr marL="609585" indent="0">
              <a:lnSpc>
                <a:spcPct val="100000"/>
              </a:lnSpc>
              <a:buNone/>
              <a:defRPr sz="2133">
                <a:solidFill>
                  <a:schemeClr val="bg1"/>
                </a:solidFill>
                <a:latin typeface="Arial"/>
                <a:cs typeface="Arial"/>
              </a:defRPr>
            </a:lvl2pPr>
            <a:lvl3pPr marL="1219170" indent="0">
              <a:lnSpc>
                <a:spcPct val="100000"/>
              </a:lnSpc>
              <a:buNone/>
              <a:defRPr sz="2133">
                <a:solidFill>
                  <a:schemeClr val="bg1"/>
                </a:solidFill>
                <a:latin typeface="Arial"/>
                <a:cs typeface="Arial"/>
              </a:defRPr>
            </a:lvl3pPr>
            <a:lvl4pPr marL="1828754" indent="0">
              <a:lnSpc>
                <a:spcPct val="100000"/>
              </a:lnSpc>
              <a:buNone/>
              <a:defRPr sz="2133">
                <a:solidFill>
                  <a:schemeClr val="bg1"/>
                </a:solidFill>
                <a:latin typeface="Arial"/>
                <a:cs typeface="Arial"/>
              </a:defRPr>
            </a:lvl4pPr>
            <a:lvl5pPr>
              <a:lnSpc>
                <a:spcPct val="100000"/>
              </a:lnSpc>
              <a:defRPr sz="2133">
                <a:solidFill>
                  <a:schemeClr val="bg1"/>
                </a:solidFill>
                <a:latin typeface="Arial"/>
                <a:cs typeface="Arial"/>
              </a:defRPr>
            </a:lvl5pPr>
          </a:lstStyle>
          <a:p>
            <a:pPr lvl="0"/>
            <a:r>
              <a:rPr lang="en-GB"/>
              <a:t>Click to edit Master text styles</a:t>
            </a:r>
          </a:p>
        </p:txBody>
      </p:sp>
      <p:sp>
        <p:nvSpPr>
          <p:cNvPr id="10" name="Rectangle 9"/>
          <p:cNvSpPr/>
          <p:nvPr/>
        </p:nvSpPr>
        <p:spPr>
          <a:xfrm>
            <a:off x="-21130" y="907197"/>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a:extLst>
              <a:ext uri="{FF2B5EF4-FFF2-40B4-BE49-F238E27FC236}">
                <a16:creationId xmlns:a16="http://schemas.microsoft.com/office/drawing/2014/main" id="{4B93E35D-1FD2-3447-A7AC-1E6D42BC5FD7}"/>
              </a:ext>
            </a:extLst>
          </p:cNvPr>
          <p:cNvSpPr/>
          <p:nvPr/>
        </p:nvSpPr>
        <p:spPr>
          <a:xfrm>
            <a:off x="841390" y="6475141"/>
            <a:ext cx="704913" cy="382859"/>
          </a:xfrm>
          <a:prstGeom prst="rect">
            <a:avLst/>
          </a:prstGeom>
          <a:solidFill>
            <a:srgbClr val="99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7" name="Picture 6">
            <a:extLst>
              <a:ext uri="{FF2B5EF4-FFF2-40B4-BE49-F238E27FC236}">
                <a16:creationId xmlns:a16="http://schemas.microsoft.com/office/drawing/2014/main" id="{68514AD4-7FFF-AD45-A4D7-A565CD485F6D}"/>
              </a:ext>
            </a:extLst>
          </p:cNvPr>
          <p:cNvPicPr>
            <a:picLocks noChangeAspect="1"/>
          </p:cNvPicPr>
          <p:nvPr/>
        </p:nvPicPr>
        <p:blipFill>
          <a:blip r:embed="rId2"/>
          <a:stretch>
            <a:fillRect/>
          </a:stretch>
        </p:blipFill>
        <p:spPr>
          <a:xfrm>
            <a:off x="841390" y="5647447"/>
            <a:ext cx="4281679" cy="827695"/>
          </a:xfrm>
          <a:prstGeom prst="rect">
            <a:avLst/>
          </a:prstGeom>
        </p:spPr>
      </p:pic>
    </p:spTree>
    <p:extLst>
      <p:ext uri="{BB962C8B-B14F-4D97-AF65-F5344CB8AC3E}">
        <p14:creationId xmlns:p14="http://schemas.microsoft.com/office/powerpoint/2010/main" val="38347236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763D-1802-6B48-6BD0-A896D10CC6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A96EAF4-50F4-3529-6E7C-E25C54F572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F34DF-8BC8-4506-6697-0BC8ACD87B21}"/>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5" name="Footer Placeholder 4">
            <a:extLst>
              <a:ext uri="{FF2B5EF4-FFF2-40B4-BE49-F238E27FC236}">
                <a16:creationId xmlns:a16="http://schemas.microsoft.com/office/drawing/2014/main" id="{B0F63FED-D499-E920-9CBB-E6516A6FC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4EF15-90E9-11AD-39BE-451B5B3C152D}"/>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1757016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4B60-9A7E-855D-CBE6-AB37476004A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E747BF-379F-6FF4-7DBC-40020906FB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E502A6-75C2-0FAD-E92C-A7A80532C76D}"/>
              </a:ext>
            </a:extLst>
          </p:cNvPr>
          <p:cNvSpPr>
            <a:spLocks noGrp="1"/>
          </p:cNvSpPr>
          <p:nvPr>
            <p:ph type="dt" sz="half" idx="10"/>
          </p:nvPr>
        </p:nvSpPr>
        <p:spPr/>
        <p:txBody>
          <a:bodyPr/>
          <a:lstStyle/>
          <a:p>
            <a:fld id="{C764DE79-268F-4C1A-8933-263129D2AF90}" type="datetimeFigureOut">
              <a:rPr lang="en-US" smtClean="0"/>
              <a:t>12/10/2022</a:t>
            </a:fld>
            <a:endParaRPr lang="en-US"/>
          </a:p>
        </p:txBody>
      </p:sp>
      <p:sp>
        <p:nvSpPr>
          <p:cNvPr id="5" name="Footer Placeholder 4">
            <a:extLst>
              <a:ext uri="{FF2B5EF4-FFF2-40B4-BE49-F238E27FC236}">
                <a16:creationId xmlns:a16="http://schemas.microsoft.com/office/drawing/2014/main" id="{9092CF09-ED31-3721-7D92-D4E74B261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FD39E-AE74-31E8-AEBF-07CB4777A146}"/>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22845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77A0-D289-7AD8-BBBF-5860D408857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3416895-9C8E-68D7-D50A-EF689E627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4B14F3F-B684-1824-BBF7-243075DE48F7}"/>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5" name="Footer Placeholder 4">
            <a:extLst>
              <a:ext uri="{FF2B5EF4-FFF2-40B4-BE49-F238E27FC236}">
                <a16:creationId xmlns:a16="http://schemas.microsoft.com/office/drawing/2014/main" id="{B62147F0-2DC9-7204-E7A8-B576D1E4E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3051A-4BC6-2A3D-4168-290FE6B6B8DD}"/>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21051740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5445-19D9-740A-443D-C602E5F6FE5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C5BA59-C833-5A3E-5B72-1E0918FA6D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5AA2A05-1470-EC69-1946-388F3768AE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8C7B663-A95D-8DA8-0A6D-57B155E76C0F}"/>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6" name="Footer Placeholder 5">
            <a:extLst>
              <a:ext uri="{FF2B5EF4-FFF2-40B4-BE49-F238E27FC236}">
                <a16:creationId xmlns:a16="http://schemas.microsoft.com/office/drawing/2014/main" id="{B10E72CB-BEBB-9A33-01D8-876B740D4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46679-026F-C8F0-7134-830292C43EDF}"/>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14604028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E77-EC94-ACCC-F3D4-B6B143B4246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BC6048-148C-5F01-2A5F-015BF3913F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4BB8D7-F096-7DB2-9431-F3237A8CE6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EDAC256-CAFB-FC51-C63C-F197EB3A8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8176D6-7B10-B588-06A4-B7A91E8E271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91147F2-3085-F270-BBC2-8EE48C572537}"/>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8" name="Footer Placeholder 7">
            <a:extLst>
              <a:ext uri="{FF2B5EF4-FFF2-40B4-BE49-F238E27FC236}">
                <a16:creationId xmlns:a16="http://schemas.microsoft.com/office/drawing/2014/main" id="{D00235D8-0061-810E-42D6-701108CF37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38685B-6E40-00AA-AD40-4E9CAD4D2316}"/>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197376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C0FC-39AD-5E3A-973B-25A3824304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1560182-53B9-2AC7-0C8A-A45E8056FDBA}"/>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4" name="Footer Placeholder 3">
            <a:extLst>
              <a:ext uri="{FF2B5EF4-FFF2-40B4-BE49-F238E27FC236}">
                <a16:creationId xmlns:a16="http://schemas.microsoft.com/office/drawing/2014/main" id="{93CFD118-3B2B-6EE2-E002-B3F360A4C8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85C752-F042-E9EE-FDD4-CED3F7F2E3F4}"/>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34542268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1AAE14-BF35-34AF-98BE-97B36CB4EABC}"/>
              </a:ext>
            </a:extLst>
          </p:cNvPr>
          <p:cNvSpPr>
            <a:spLocks noGrp="1"/>
          </p:cNvSpPr>
          <p:nvPr>
            <p:ph type="dt" sz="half" idx="10"/>
          </p:nvPr>
        </p:nvSpPr>
        <p:spPr/>
        <p:txBody>
          <a:bodyPr/>
          <a:lstStyle/>
          <a:p>
            <a:fld id="{C764DE79-268F-4C1A-8933-263129D2AF90}" type="datetimeFigureOut">
              <a:rPr lang="en-US" smtClean="0"/>
              <a:t>12/10/2022</a:t>
            </a:fld>
            <a:endParaRPr lang="en-US"/>
          </a:p>
        </p:txBody>
      </p:sp>
      <p:sp>
        <p:nvSpPr>
          <p:cNvPr id="3" name="Footer Placeholder 2">
            <a:extLst>
              <a:ext uri="{FF2B5EF4-FFF2-40B4-BE49-F238E27FC236}">
                <a16:creationId xmlns:a16="http://schemas.microsoft.com/office/drawing/2014/main" id="{B9304F61-F1D3-0CC3-DAC7-C86199391C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70C7CE-0F7F-CEFD-AF2F-9352303014AF}"/>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125780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5A486-FB0C-2B5D-3FEF-1370E02ADE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576FF60-A18B-A106-D83E-7CA1A10D0B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4F8FB19-4B43-045E-B78D-230720CD4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162984-AE58-302A-85B9-293FC36CBF4C}"/>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6" name="Footer Placeholder 5">
            <a:extLst>
              <a:ext uri="{FF2B5EF4-FFF2-40B4-BE49-F238E27FC236}">
                <a16:creationId xmlns:a16="http://schemas.microsoft.com/office/drawing/2014/main" id="{B712EA0B-8369-5A28-E9F1-918EE918F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3590E-0E0E-E86C-4445-CC584CD44B84}"/>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6491206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4A08-5BED-5F3B-E020-AB723C7ACEC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F1CCF0F-F98C-87B2-238D-3320C1A6D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41B3969-B29C-8C42-F9EA-BC9DB9F7F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138734-5706-6C07-58C1-1F52D028CDCC}"/>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6" name="Footer Placeholder 5">
            <a:extLst>
              <a:ext uri="{FF2B5EF4-FFF2-40B4-BE49-F238E27FC236}">
                <a16:creationId xmlns:a16="http://schemas.microsoft.com/office/drawing/2014/main" id="{069EDE3E-F043-20A8-6E83-F133EAD3D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F3740-522B-913B-0A9A-EC77BAE752DE}"/>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2530889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55902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E67B9-1BA9-954D-9B22-277ED3516A1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86380AF-999F-FCD4-3E15-E98D2A434AD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7CCB4E-A1B6-3566-C3DB-005AFE1429B5}"/>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5" name="Footer Placeholder 4">
            <a:extLst>
              <a:ext uri="{FF2B5EF4-FFF2-40B4-BE49-F238E27FC236}">
                <a16:creationId xmlns:a16="http://schemas.microsoft.com/office/drawing/2014/main" id="{52DEF316-E2D3-4663-395E-60D6C272A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7854C-36D9-62E1-FB86-CCC7178ED482}"/>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29031956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55A6F4-5942-7901-CFE6-63F41BBC94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FA2B9B-ADA4-B6C4-7EA0-35F60807DC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CEF4B5-DC20-FAA3-B94D-26A56D7AB2F1}"/>
              </a:ext>
            </a:extLst>
          </p:cNvPr>
          <p:cNvSpPr>
            <a:spLocks noGrp="1"/>
          </p:cNvSpPr>
          <p:nvPr>
            <p:ph type="dt" sz="half" idx="10"/>
          </p:nvPr>
        </p:nvSpPr>
        <p:spPr/>
        <p:txBody>
          <a:bodyPr/>
          <a:lstStyle/>
          <a:p>
            <a:fld id="{673EE47C-8024-42F3-AD83-F25544BF9282}" type="datetimeFigureOut">
              <a:rPr lang="en-US" smtClean="0"/>
              <a:t>12/10/2022</a:t>
            </a:fld>
            <a:endParaRPr lang="en-US"/>
          </a:p>
        </p:txBody>
      </p:sp>
      <p:sp>
        <p:nvSpPr>
          <p:cNvPr id="5" name="Footer Placeholder 4">
            <a:extLst>
              <a:ext uri="{FF2B5EF4-FFF2-40B4-BE49-F238E27FC236}">
                <a16:creationId xmlns:a16="http://schemas.microsoft.com/office/drawing/2014/main" id="{C3357520-3702-1050-97B8-085B65353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7CA7D-6853-A362-0D71-D3429B03E467}"/>
              </a:ext>
            </a:extLst>
          </p:cNvPr>
          <p:cNvSpPr>
            <a:spLocks noGrp="1"/>
          </p:cNvSpPr>
          <p:nvPr>
            <p:ph type="sldNum" sz="quarter" idx="12"/>
          </p:nvPr>
        </p:nvSpPr>
        <p:spPr/>
        <p:txBody>
          <a:bodyPr/>
          <a:lstStyle/>
          <a:p>
            <a:fld id="{4DCDE486-C3FE-4511-AA54-AF2534B5A2EA}" type="slidenum">
              <a:rPr lang="en-US" smtClean="0"/>
              <a:t>‹#›</a:t>
            </a:fld>
            <a:endParaRPr lang="en-US"/>
          </a:p>
        </p:txBody>
      </p:sp>
    </p:spTree>
    <p:extLst>
      <p:ext uri="{BB962C8B-B14F-4D97-AF65-F5344CB8AC3E}">
        <p14:creationId xmlns:p14="http://schemas.microsoft.com/office/powerpoint/2010/main" val="40871067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6437" y="1012094"/>
            <a:ext cx="10672521" cy="932087"/>
          </a:xfrm>
        </p:spPr>
        <p:txBody>
          <a:bodyPr>
            <a:normAutofit/>
          </a:bodyPr>
          <a:lstStyle>
            <a:lvl1pPr>
              <a:defRPr sz="4000" b="1" i="0" cap="none" spc="0">
                <a:solidFill>
                  <a:srgbClr val="404041"/>
                </a:solidFill>
                <a:latin typeface="Arial"/>
                <a:cs typeface="Arial"/>
              </a:defRPr>
            </a:lvl1pPr>
          </a:lstStyle>
          <a:p>
            <a:r>
              <a:rPr lang="en-US"/>
              <a:t>Click to edit master title style</a:t>
            </a:r>
          </a:p>
        </p:txBody>
      </p:sp>
      <p:sp>
        <p:nvSpPr>
          <p:cNvPr id="5" name="Rectangle 4"/>
          <p:cNvSpPr/>
          <p:nvPr/>
        </p:nvSpPr>
        <p:spPr>
          <a:xfrm>
            <a:off x="0" y="1277110"/>
            <a:ext cx="110219" cy="5162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 Placeholder 19"/>
          <p:cNvSpPr>
            <a:spLocks noGrp="1"/>
          </p:cNvSpPr>
          <p:nvPr>
            <p:ph type="body" sz="quarter" idx="10" hasCustomPrompt="1"/>
          </p:nvPr>
        </p:nvSpPr>
        <p:spPr>
          <a:xfrm>
            <a:off x="6445275" y="379930"/>
            <a:ext cx="4933949" cy="336549"/>
          </a:xfrm>
        </p:spPr>
        <p:txBody>
          <a:bodyPr>
            <a:noAutofit/>
          </a:bodyPr>
          <a:lstStyle>
            <a:lvl1pPr marL="0" indent="0" algn="r">
              <a:buNone/>
              <a:defRPr sz="1467" b="0" i="0" spc="0" baseline="0">
                <a:solidFill>
                  <a:srgbClr val="A6A6A6"/>
                </a:solidFill>
                <a:latin typeface="Arial"/>
                <a:cs typeface="Arial"/>
              </a:defRPr>
            </a:lvl1pPr>
          </a:lstStyle>
          <a:p>
            <a:pPr lvl="0"/>
            <a:r>
              <a:rPr lang="en-US"/>
              <a:t>SECTION TITLE OR SUBTITLE</a:t>
            </a:r>
          </a:p>
        </p:txBody>
      </p:sp>
      <p:sp>
        <p:nvSpPr>
          <p:cNvPr id="4" name="TextBox 3"/>
          <p:cNvSpPr txBox="1"/>
          <p:nvPr/>
        </p:nvSpPr>
        <p:spPr>
          <a:xfrm>
            <a:off x="4741334" y="4721413"/>
            <a:ext cx="184731" cy="584775"/>
          </a:xfrm>
          <a:prstGeom prst="rect">
            <a:avLst/>
          </a:prstGeom>
          <a:noFill/>
        </p:spPr>
        <p:txBody>
          <a:bodyPr wrap="none" rtlCol="0">
            <a:spAutoFit/>
          </a:bodyPr>
          <a:lstStyle/>
          <a:p>
            <a:endParaRPr lang="en-US" sz="3200"/>
          </a:p>
        </p:txBody>
      </p:sp>
      <p:sp>
        <p:nvSpPr>
          <p:cNvPr id="7" name="Text Placeholder 2"/>
          <p:cNvSpPr>
            <a:spLocks noGrp="1"/>
          </p:cNvSpPr>
          <p:nvPr>
            <p:ph idx="1" hasCustomPrompt="1"/>
          </p:nvPr>
        </p:nvSpPr>
        <p:spPr>
          <a:xfrm>
            <a:off x="691765" y="2172539"/>
            <a:ext cx="10687459" cy="3747511"/>
          </a:xfrm>
          <a:prstGeom prst="rect">
            <a:avLst/>
          </a:prstGeom>
        </p:spPr>
        <p:txBody>
          <a:bodyPr vert="horz" lIns="91440" tIns="45720" rIns="91440" bIns="45720" rtlCol="0">
            <a:norm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a:solidFill>
                  <a:srgbClr val="404041"/>
                </a:solidFill>
                <a:latin typeface="Arial"/>
                <a:cs typeface="Arial"/>
              </a:defRPr>
            </a:lvl1pPr>
            <a:lvl2pPr>
              <a:lnSpc>
                <a:spcPct val="100000"/>
              </a:lnSpc>
              <a:defRPr sz="2133">
                <a:solidFill>
                  <a:srgbClr val="404041"/>
                </a:solidFill>
                <a:latin typeface="Arial"/>
                <a:cs typeface="Arial"/>
              </a:defRPr>
            </a:lvl2pPr>
            <a:lvl3pPr>
              <a:lnSpc>
                <a:spcPct val="100000"/>
              </a:lnSpc>
              <a:defRPr sz="2133">
                <a:solidFill>
                  <a:srgbClr val="404041"/>
                </a:solidFill>
                <a:latin typeface="Arial"/>
                <a:cs typeface="Arial"/>
              </a:defRPr>
            </a:lvl3pPr>
            <a:lvl4pPr>
              <a:lnSpc>
                <a:spcPct val="100000"/>
              </a:lnSpc>
              <a:defRPr sz="2133">
                <a:solidFill>
                  <a:srgbClr val="404041"/>
                </a:solidFill>
                <a:latin typeface="Arial"/>
                <a:cs typeface="Arial"/>
              </a:defRPr>
            </a:lvl4pPr>
            <a:lvl5pPr>
              <a:lnSpc>
                <a:spcPct val="100000"/>
              </a:lnSpc>
              <a:defRPr sz="2133">
                <a:solidFill>
                  <a:srgbClr val="404041"/>
                </a:solidFill>
                <a:latin typeface="Arial"/>
                <a:cs typeface="Arial"/>
              </a:defRPr>
            </a:lvl5pPr>
          </a:lstStyle>
          <a:p>
            <a:pPr lvl="0"/>
            <a:r>
              <a:rPr lang="en-US"/>
              <a:t>Click to edit master subtitle style</a:t>
            </a:r>
          </a:p>
        </p:txBody>
      </p:sp>
      <p:grpSp>
        <p:nvGrpSpPr>
          <p:cNvPr id="12" name="Group 11"/>
          <p:cNvGrpSpPr/>
          <p:nvPr/>
        </p:nvGrpSpPr>
        <p:grpSpPr>
          <a:xfrm>
            <a:off x="-41050" y="6215357"/>
            <a:ext cx="12304889" cy="705284"/>
            <a:chOff x="-30788" y="4661517"/>
            <a:chExt cx="9228667" cy="528963"/>
          </a:xfrm>
        </p:grpSpPr>
        <p:sp>
          <p:nvSpPr>
            <p:cNvPr id="14" name="Rectangle 13"/>
            <p:cNvSpPr/>
            <p:nvPr/>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TextBox 20"/>
            <p:cNvSpPr txBox="1"/>
            <p:nvPr/>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a:t>
              </a:r>
            </a:p>
          </p:txBody>
        </p:sp>
      </p:gr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898241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with footer: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33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45780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5555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23800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42305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86235045"/>
      </p:ext>
    </p:extLst>
  </p:cSld>
  <p:clrMap bg1="lt1" tx1="dk1" bg2="lt2" tx2="dk2" accent1="accent1" accent2="accent2" accent3="accent3" accent4="accent4" accent5="accent5" accent6="accent6" hlink="hlink" folHlink="folHlink"/>
  <p:sldLayoutIdLst>
    <p:sldLayoutId id="2147493480" r:id="rId1"/>
    <p:sldLayoutId id="2147493481" r:id="rId2"/>
    <p:sldLayoutId id="2147493482" r:id="rId3"/>
    <p:sldLayoutId id="2147493483" r:id="rId4"/>
    <p:sldLayoutId id="2147493484" r:id="rId5"/>
    <p:sldLayoutId id="2147493485" r:id="rId6"/>
    <p:sldLayoutId id="2147493486" r:id="rId7"/>
    <p:sldLayoutId id="2147493487" r:id="rId8"/>
    <p:sldLayoutId id="2147493488" r:id="rId9"/>
    <p:sldLayoutId id="2147493489" r:id="rId10"/>
    <p:sldLayoutId id="2147493490" r:id="rId11"/>
    <p:sldLayoutId id="2147493491" r:id="rId12"/>
    <p:sldLayoutId id="2147493469" r:id="rId13"/>
    <p:sldLayoutId id="2147493467" r:id="rId14"/>
    <p:sldLayoutId id="2147493457" r:id="rId15"/>
    <p:sldLayoutId id="2147493456" r:id="rId16"/>
    <p:sldLayoutId id="2147493474" r:id="rId17"/>
    <p:sldLayoutId id="2147493475" r:id="rId18"/>
    <p:sldLayoutId id="2147493476" r:id="rId19"/>
    <p:sldLayoutId id="214749347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9189" y="846139"/>
            <a:ext cx="9069976"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549189" y="2119918"/>
            <a:ext cx="9069976" cy="428704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59288851"/>
      </p:ext>
    </p:extLst>
  </p:cSld>
  <p:clrMap bg1="lt1" tx1="dk1" bg2="lt2" tx2="dk2" accent1="accent1" accent2="accent2" accent3="accent3" accent4="accent4" accent5="accent5" accent6="accent6" hlink="hlink" folHlink="folHlink"/>
  <p:sldLayoutIdLst>
    <p:sldLayoutId id="2147493493" r:id="rId1"/>
    <p:sldLayoutId id="2147493494" r:id="rId2"/>
    <p:sldLayoutId id="2147493495" r:id="rId3"/>
    <p:sldLayoutId id="2147493496" r:id="rId4"/>
    <p:sldLayoutId id="2147493497" r:id="rId5"/>
    <p:sldLayoutId id="2147493498" r:id="rId6"/>
    <p:sldLayoutId id="2147493499" r:id="rId7"/>
    <p:sldLayoutId id="2147493500" r:id="rId8"/>
    <p:sldLayoutId id="2147493501" r:id="rId9"/>
    <p:sldLayoutId id="2147493512" r:id="rId10"/>
    <p:sldLayoutId id="2147493513" r:id="rId11"/>
  </p:sldLayoutIdLst>
  <p:txStyles>
    <p:titleStyle>
      <a:lvl1pPr algn="l" defTabSz="609585" rtl="0" eaLnBrk="1" latinLnBrk="0" hangingPunct="1">
        <a:spcBef>
          <a:spcPct val="0"/>
        </a:spcBef>
        <a:buNone/>
        <a:defRPr sz="4267" b="1" i="0" kern="100" spc="0">
          <a:solidFill>
            <a:schemeClr val="tx1"/>
          </a:solidFill>
          <a:latin typeface="Arial"/>
          <a:ea typeface="+mj-ea"/>
          <a:cs typeface="Arial"/>
        </a:defRPr>
      </a:lvl1pPr>
    </p:titleStyle>
    <p:body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9189" y="846139"/>
            <a:ext cx="9069976"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549189" y="2119918"/>
            <a:ext cx="9069976" cy="428704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20207013"/>
      </p:ext>
    </p:extLst>
  </p:cSld>
  <p:clrMap bg1="lt1" tx1="dk1" bg2="lt2" tx2="dk2" accent1="accent1" accent2="accent2" accent3="accent3" accent4="accent4" accent5="accent5" accent6="accent6" hlink="hlink" folHlink="folHlink"/>
  <p:sldLayoutIdLst>
    <p:sldLayoutId id="2147493503" r:id="rId1"/>
    <p:sldLayoutId id="2147493504" r:id="rId2"/>
    <p:sldLayoutId id="2147493505" r:id="rId3"/>
    <p:sldLayoutId id="2147493506" r:id="rId4"/>
    <p:sldLayoutId id="2147493507" r:id="rId5"/>
    <p:sldLayoutId id="2147493508" r:id="rId6"/>
    <p:sldLayoutId id="2147493509" r:id="rId7"/>
    <p:sldLayoutId id="2147493510" r:id="rId8"/>
    <p:sldLayoutId id="2147493511" r:id="rId9"/>
  </p:sldLayoutIdLst>
  <p:txStyles>
    <p:titleStyle>
      <a:lvl1pPr algn="l" defTabSz="609585" rtl="0" eaLnBrk="1" latinLnBrk="0" hangingPunct="1">
        <a:spcBef>
          <a:spcPct val="0"/>
        </a:spcBef>
        <a:buNone/>
        <a:defRPr sz="4267" b="1" i="0" kern="100" spc="0">
          <a:solidFill>
            <a:schemeClr val="tx1"/>
          </a:solidFill>
          <a:latin typeface="Arial"/>
          <a:ea typeface="+mj-ea"/>
          <a:cs typeface="Arial"/>
        </a:defRPr>
      </a:lvl1pPr>
    </p:titleStyle>
    <p:body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7C7774-6746-23A1-D2EF-F23F223304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4501B0-04B1-363C-E905-AC51758B6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9804B1-3B57-DD4F-ADE4-E33D1B84F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12/10/2022</a:t>
            </a:fld>
            <a:endParaRPr lang="en-US"/>
          </a:p>
        </p:txBody>
      </p:sp>
      <p:sp>
        <p:nvSpPr>
          <p:cNvPr id="5" name="Footer Placeholder 4">
            <a:extLst>
              <a:ext uri="{FF2B5EF4-FFF2-40B4-BE49-F238E27FC236}">
                <a16:creationId xmlns:a16="http://schemas.microsoft.com/office/drawing/2014/main" id="{091DB31B-1990-F883-B8A4-0BDA0E130C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7BBA34-4F23-A57C-108D-2FE6310EDD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119023905"/>
      </p:ext>
    </p:extLst>
  </p:cSld>
  <p:clrMap bg1="lt1" tx1="dk1" bg2="lt2" tx2="dk2" accent1="accent1" accent2="accent2" accent3="accent3" accent4="accent4" accent5="accent5" accent6="accent6" hlink="hlink" folHlink="folHlink"/>
  <p:sldLayoutIdLst>
    <p:sldLayoutId id="2147493515" r:id="rId1"/>
    <p:sldLayoutId id="2147493516" r:id="rId2"/>
    <p:sldLayoutId id="2147493517" r:id="rId3"/>
    <p:sldLayoutId id="2147493518" r:id="rId4"/>
    <p:sldLayoutId id="2147493519" r:id="rId5"/>
    <p:sldLayoutId id="2147493520" r:id="rId6"/>
    <p:sldLayoutId id="2147493521" r:id="rId7"/>
    <p:sldLayoutId id="2147493522" r:id="rId8"/>
    <p:sldLayoutId id="2147493523" r:id="rId9"/>
    <p:sldLayoutId id="2147493524" r:id="rId10"/>
    <p:sldLayoutId id="2147493525" r:id="rId11"/>
    <p:sldLayoutId id="2147493526" r:id="rId12"/>
    <p:sldLayoutId id="21474935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hyperlink" Target="https://data.cms.gov/provider-summary-by-type-of-service/medicare-outpatient-hospitals/medicare-outpatient-hospitals-by-provider-and-service" TargetMode="External"/><Relationship Id="rId2" Type="http://schemas.openxmlformats.org/officeDocument/2006/relationships/hyperlink" Target="https://data.cms.gov/provider-summary-by-type-of-service/medicare-inpatient-hospitals/medicare-inpatient-hospitals-by-provider-and-service" TargetMode="External"/><Relationship Id="rId1" Type="http://schemas.openxmlformats.org/officeDocument/2006/relationships/slideLayout" Target="../slideLayouts/slideLayout52.xml"/><Relationship Id="rId4" Type="http://schemas.openxmlformats.org/officeDocument/2006/relationships/hyperlink" Target="https://data.cms.gov/provider-summary-by-type-of-service/medicare-post-acute-care-and-hospice-by-geography-provider"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5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5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5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2.xml"/><Relationship Id="rId5" Type="http://schemas.openxmlformats.org/officeDocument/2006/relationships/image" Target="../media/image37.jpe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hyperlink" Target="https://data.cms.gov/" TargetMode="Externa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 Id="rId4" Type="http://schemas.openxmlformats.org/officeDocument/2006/relationships/image" Target="../media/image73.jpe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7.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5.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8.xml"/><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8.xml"/><Relationship Id="rId5" Type="http://schemas.openxmlformats.org/officeDocument/2006/relationships/image" Target="../media/image89.png"/><Relationship Id="rId4" Type="http://schemas.openxmlformats.org/officeDocument/2006/relationships/image" Target="../media/image8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8.xml"/><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hyperlink" Target="https://www.investopedia.com/terms/s/skilled-nursing-facility.asp#:~:text=A%20skilled%20nursing%20facility%20is%20an%20in-patient%20rehabilitation,physical%20and%20occupational%20therapists%2C%20speech%20pathologists%2C%20and%20audiologists" TargetMode="External"/><Relationship Id="rId7" Type="http://schemas.openxmlformats.org/officeDocument/2006/relationships/hyperlink" Target="https://www.cdc.gov/longtermcare/index.html" TargetMode="External"/><Relationship Id="rId2" Type="http://schemas.openxmlformats.org/officeDocument/2006/relationships/hyperlink" Target="https://doi.org/10.2147/CLEP.S105613" TargetMode="External"/><Relationship Id="rId1" Type="http://schemas.openxmlformats.org/officeDocument/2006/relationships/slideLayout" Target="../slideLayouts/slideLayout52.xml"/><Relationship Id="rId6" Type="http://schemas.openxmlformats.org/officeDocument/2006/relationships/hyperlink" Target="https://www.bacharach.org/what-is-an-irf/" TargetMode="External"/><Relationship Id="rId5" Type="http://schemas.openxmlformats.org/officeDocument/2006/relationships/hyperlink" Target="https://www.nia.nih.gov/health/what-are-palliative-care-and-hospice-care#hospice" TargetMode="External"/><Relationship Id="rId4" Type="http://schemas.openxmlformats.org/officeDocument/2006/relationships/hyperlink" Target="https://www.medicare.gov/what-medicare-covers/whats-home-health-care#:~:text=Home%20health%20care%20is%20a,skilled%20nursing%20facility%20(SN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hyperlink" Target="https://www.aafp.org/family-physician/practice-and-career/getting-paid/coding/hierarchical-condition-category.html#:~:text=Hierarchical%20condition%20category%20(HCC)%20coding%20is%20a%20risk%2Dadjustment,health%20care%20costs%20for%20patients" TargetMode="Externa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IUPUI</a:t>
            </a:r>
          </a:p>
        </p:txBody>
      </p:sp>
      <p:sp>
        <p:nvSpPr>
          <p:cNvPr id="8" name="TextBox 7">
            <a:extLst>
              <a:ext uri="{FF2B5EF4-FFF2-40B4-BE49-F238E27FC236}">
                <a16:creationId xmlns:a16="http://schemas.microsoft.com/office/drawing/2014/main" id="{DAFCBF01-89A9-04F1-845B-02455FA9FB4F}"/>
              </a:ext>
            </a:extLst>
          </p:cNvPr>
          <p:cNvSpPr txBox="1"/>
          <p:nvPr/>
        </p:nvSpPr>
        <p:spPr>
          <a:xfrm>
            <a:off x="771415" y="2620561"/>
            <a:ext cx="11042627" cy="2670346"/>
          </a:xfrm>
          <a:prstGeom prst="rect">
            <a:avLst/>
          </a:prstGeom>
          <a:noFill/>
        </p:spPr>
        <p:txBody>
          <a:bodyPr wrap="square" lIns="91440" tIns="45720" rIns="91440" bIns="45720" anchor="t">
            <a:spAutoFit/>
          </a:bodyPr>
          <a:lstStyle/>
          <a:p>
            <a:pPr algn="l" rtl="0" fontAlgn="base"/>
            <a:r>
              <a:rPr lang="en-US" sz="1850" b="1" u="sng">
                <a:solidFill>
                  <a:srgbClr val="000000"/>
                </a:solidFill>
                <a:latin typeface="Ariel"/>
              </a:rPr>
              <a:t>Professor - </a:t>
            </a:r>
            <a:r>
              <a:rPr lang="en-US" sz="1850" b="1" i="1" u="sng">
                <a:solidFill>
                  <a:srgbClr val="000000"/>
                </a:solidFill>
                <a:latin typeface="Ariel"/>
              </a:rPr>
              <a:t>Dr. Saptarshi Purkayastha</a:t>
            </a:r>
          </a:p>
          <a:p>
            <a:pPr algn="l" rtl="0" fontAlgn="base"/>
            <a:endParaRPr lang="en-US" sz="1867" b="1" i="1">
              <a:solidFill>
                <a:srgbClr val="000000"/>
              </a:solidFill>
              <a:latin typeface="Ariel"/>
            </a:endParaRPr>
          </a:p>
          <a:p>
            <a:pPr algn="l" rtl="0" fontAlgn="base"/>
            <a:r>
              <a:rPr lang="en-US" sz="1850" b="1" i="1" u="sng">
                <a:solidFill>
                  <a:srgbClr val="000000"/>
                </a:solidFill>
                <a:latin typeface="Ariel"/>
              </a:rPr>
              <a:t>Group 7</a:t>
            </a:r>
            <a:r>
              <a:rPr lang="en-US" sz="1850" b="1" i="1">
                <a:solidFill>
                  <a:srgbClr val="000000"/>
                </a:solidFill>
                <a:latin typeface="Ariel"/>
              </a:rPr>
              <a:t> – Nicole Rachel Koshy</a:t>
            </a:r>
          </a:p>
          <a:p>
            <a:pPr algn="l" rtl="0" fontAlgn="base"/>
            <a:r>
              <a:rPr lang="en-US" sz="1850" b="1" i="1">
                <a:solidFill>
                  <a:srgbClr val="000000"/>
                </a:solidFill>
                <a:latin typeface="Ariel"/>
              </a:rPr>
              <a:t>Mothi Gowtham Ashok Kumar</a:t>
            </a:r>
          </a:p>
          <a:p>
            <a:pPr algn="l" rtl="0" fontAlgn="base"/>
            <a:r>
              <a:rPr lang="en-US" sz="1850" b="1" i="1">
                <a:solidFill>
                  <a:srgbClr val="000000"/>
                </a:solidFill>
                <a:latin typeface="Ariel"/>
              </a:rPr>
              <a:t>Prudhvi Raj Terli</a:t>
            </a:r>
          </a:p>
          <a:p>
            <a:pPr algn="l" rtl="0" fontAlgn="base"/>
            <a:r>
              <a:rPr lang="en-US" sz="1850" b="1" i="1">
                <a:solidFill>
                  <a:srgbClr val="000000"/>
                </a:solidFill>
                <a:latin typeface="Ariel"/>
              </a:rPr>
              <a:t>Santosh Bokka</a:t>
            </a:r>
          </a:p>
          <a:p>
            <a:pPr fontAlgn="base"/>
            <a:r>
              <a:rPr lang="en-US" sz="1850">
                <a:latin typeface="Ariel"/>
              </a:rPr>
              <a:t>​</a:t>
            </a:r>
            <a:r>
              <a:rPr lang="en-US" sz="1850" b="1" i="1">
                <a:latin typeface="Ariel"/>
              </a:rPr>
              <a:t>Sony Priya Surapaneni</a:t>
            </a:r>
          </a:p>
          <a:p>
            <a:r>
              <a:rPr lang="en-US" sz="1850" b="1" i="1">
                <a:latin typeface="Ariel"/>
              </a:rPr>
              <a:t>Vineela Deepthi Oguri</a:t>
            </a:r>
          </a:p>
          <a:p>
            <a:r>
              <a:rPr lang="en-US" sz="1850" b="1" i="1">
                <a:latin typeface="Ariel"/>
              </a:rPr>
              <a:t>Divya </a:t>
            </a:r>
            <a:r>
              <a:rPr lang="en-US" sz="1850" b="1" i="1" err="1">
                <a:latin typeface="Ariel"/>
              </a:rPr>
              <a:t>Gottimukkula</a:t>
            </a:r>
            <a:endParaRPr lang="en-US" sz="1850" b="1" i="1">
              <a:latin typeface="Ariel"/>
            </a:endParaRPr>
          </a:p>
        </p:txBody>
      </p:sp>
      <p:sp>
        <p:nvSpPr>
          <p:cNvPr id="9" name="Title 1">
            <a:extLst>
              <a:ext uri="{FF2B5EF4-FFF2-40B4-BE49-F238E27FC236}">
                <a16:creationId xmlns:a16="http://schemas.microsoft.com/office/drawing/2014/main" id="{A385F2B2-4908-1CF0-B5E3-987139E30F84}"/>
              </a:ext>
            </a:extLst>
          </p:cNvPr>
          <p:cNvSpPr>
            <a:spLocks noGrp="1"/>
          </p:cNvSpPr>
          <p:nvPr/>
        </p:nvSpPr>
        <p:spPr>
          <a:xfrm>
            <a:off x="479462" y="295861"/>
            <a:ext cx="11150885" cy="1708268"/>
          </a:xfrm>
          <a:prstGeom prst="rect">
            <a:avLst/>
          </a:prstGeom>
        </p:spPr>
        <p:txBody>
          <a:bodyPr vert="horz" lIns="121920" tIns="60960" rIns="121920" bIns="6096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latin typeface="Times New Roman" panose="02020603050405020304" pitchFamily="18" charset="0"/>
                <a:cs typeface="Times New Roman" panose="02020603050405020304" pitchFamily="18" charset="0"/>
              </a:rPr>
              <a:t>I501 - INTRODUCTION TO INFORMATICS</a:t>
            </a:r>
          </a:p>
          <a:p>
            <a:pPr algn="ctr"/>
            <a:r>
              <a:rPr lang="en-US" sz="2800" b="1">
                <a:latin typeface="Times New Roman" panose="02020603050405020304" pitchFamily="18" charset="0"/>
                <a:cs typeface="Times New Roman" panose="02020603050405020304" pitchFamily="18" charset="0"/>
              </a:rPr>
              <a:t>FINAL PROJECT</a:t>
            </a:r>
          </a:p>
          <a:p>
            <a:pPr algn="ctr"/>
            <a:r>
              <a:rPr lang="en-US" sz="2800" b="1">
                <a:latin typeface="Times New Roman" panose="02020603050405020304" pitchFamily="18" charset="0"/>
                <a:cs typeface="Times New Roman" panose="02020603050405020304" pitchFamily="18" charset="0"/>
              </a:rPr>
              <a:t>GROUP 7</a:t>
            </a:r>
          </a:p>
          <a:p>
            <a:pPr algn="ctr"/>
            <a:endParaRPr lang="en-US" sz="2800" b="1">
              <a:latin typeface="Times New Roman" panose="02020603050405020304" pitchFamily="18" charset="0"/>
              <a:cs typeface="Times New Roman" panose="02020603050405020304" pitchFamily="18" charset="0"/>
            </a:endParaRPr>
          </a:p>
          <a:p>
            <a:pPr algn="ctr"/>
            <a:r>
              <a:rPr lang="en-US" sz="2800" b="1">
                <a:solidFill>
                  <a:srgbClr val="000000"/>
                </a:solidFill>
                <a:latin typeface="Calibri" panose="020F0502020204030204" pitchFamily="34" charset="0"/>
              </a:rPr>
              <a:t>STUDYING ACCESS TO HEALTHCARE PATTERNS USING MEDICARE HEALTH INSURANCE</a:t>
            </a:r>
            <a:r>
              <a:rPr lang="en-US" sz="2800">
                <a:latin typeface="Calibri" panose="020F0502020204030204" pitchFamily="34" charset="0"/>
              </a:rPr>
              <a:t>​</a:t>
            </a:r>
            <a:endParaRPr lang="en-US" sz="2800" b="1">
              <a:latin typeface="Times New Roman" panose="02020603050405020304" pitchFamily="18" charset="0"/>
              <a:cs typeface="Times New Roman" panose="02020603050405020304" pitchFamily="18" charset="0"/>
            </a:endParaRPr>
          </a:p>
          <a:p>
            <a:pPr algn="just"/>
            <a:endParaRPr lang="en-US" sz="2667" b="1">
              <a:cs typeface="Calibri Light"/>
            </a:endParaRPr>
          </a:p>
        </p:txBody>
      </p:sp>
    </p:spTree>
    <p:extLst>
      <p:ext uri="{BB962C8B-B14F-4D97-AF65-F5344CB8AC3E}">
        <p14:creationId xmlns:p14="http://schemas.microsoft.com/office/powerpoint/2010/main" val="220840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r>
              <a:rPr lang="en-US" sz="2800"/>
              <a:t>DATASETS</a:t>
            </a:r>
          </a:p>
        </p:txBody>
      </p:sp>
      <p:sp>
        <p:nvSpPr>
          <p:cNvPr id="5" name="Content Placeholder 2">
            <a:extLst>
              <a:ext uri="{FF2B5EF4-FFF2-40B4-BE49-F238E27FC236}">
                <a16:creationId xmlns:a16="http://schemas.microsoft.com/office/drawing/2014/main" id="{A6B0A42E-E7FB-95AE-F182-408BA8A95E19}"/>
              </a:ext>
            </a:extLst>
          </p:cNvPr>
          <p:cNvSpPr txBox="1">
            <a:spLocks/>
          </p:cNvSpPr>
          <p:nvPr/>
        </p:nvSpPr>
        <p:spPr>
          <a:xfrm>
            <a:off x="718622" y="1115855"/>
            <a:ext cx="10515600" cy="5076915"/>
          </a:xfrm>
          <a:prstGeom prst="rect">
            <a:avLst/>
          </a:prstGeom>
        </p:spPr>
        <p:txBody>
          <a:bodyPr vert="horz" lIns="91440" tIns="45720" rIns="91440" bIns="45720" rtlCol="0" anchor="t">
            <a:no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6565" indent="-456565" algn="just">
              <a:buNone/>
            </a:pPr>
            <a:r>
              <a:rPr lang="en-US" sz="1600" b="1" dirty="0">
                <a:ea typeface="+mn-lt"/>
              </a:rPr>
              <a:t>Inpatient Services: </a:t>
            </a:r>
            <a:endParaRPr lang="en-US" sz="1400" dirty="0">
              <a:ea typeface="+mn-lt"/>
            </a:endParaRPr>
          </a:p>
          <a:p>
            <a:pPr marL="456565" indent="-456565" algn="just">
              <a:buNone/>
            </a:pPr>
            <a:r>
              <a:rPr lang="en-US" sz="1400" dirty="0">
                <a:ea typeface="+mn-lt"/>
                <a:hlinkClick r:id="rId2"/>
              </a:rPr>
              <a:t>https://data.cms.gov/provider-summary-by-type-of-service/medicare-inpatient-hospitals/medicare-inpatient-hospitals-by-provider-and-service</a:t>
            </a:r>
            <a:r>
              <a:rPr lang="en-US" sz="1400" dirty="0">
                <a:ea typeface="+mn-lt"/>
              </a:rPr>
              <a:t> </a:t>
            </a:r>
            <a:endParaRPr lang="en-US" sz="1400" dirty="0"/>
          </a:p>
          <a:p>
            <a:pPr marL="456565" indent="-456565" algn="just">
              <a:buNone/>
            </a:pPr>
            <a:r>
              <a:rPr lang="en-US" sz="1600" b="1" dirty="0">
                <a:ea typeface="+mn-lt"/>
              </a:rPr>
              <a:t>Outpatient Services: </a:t>
            </a:r>
            <a:endParaRPr lang="en-US" sz="2000" b="1" dirty="0"/>
          </a:p>
          <a:p>
            <a:pPr marL="456565" indent="-456565" algn="just">
              <a:buNone/>
            </a:pPr>
            <a:r>
              <a:rPr lang="en-US" sz="1600" dirty="0">
                <a:ea typeface="+mn-lt"/>
              </a:rPr>
              <a:t>  </a:t>
            </a:r>
            <a:r>
              <a:rPr lang="en-US" sz="1600" dirty="0">
                <a:ea typeface="+mn-lt"/>
                <a:hlinkClick r:id="rId3"/>
              </a:rPr>
              <a:t>https://data.cms.gov/provider-summary-by-type-of-service/medicare-outpatient-hospitals/medicare-outpatient-hospitals-by-provider-and-service</a:t>
            </a:r>
            <a:r>
              <a:rPr lang="en-US" sz="1600" dirty="0">
                <a:ea typeface="+mn-lt"/>
              </a:rPr>
              <a:t> </a:t>
            </a:r>
            <a:endParaRPr lang="en-US" sz="2000" dirty="0"/>
          </a:p>
          <a:p>
            <a:pPr marL="456565" indent="-456565" algn="just">
              <a:buNone/>
            </a:pPr>
            <a:r>
              <a:rPr lang="en-US" sz="1600" b="1" dirty="0">
                <a:ea typeface="+mn-lt"/>
              </a:rPr>
              <a:t>Hospice:</a:t>
            </a:r>
            <a:r>
              <a:rPr lang="en-US" sz="1600" dirty="0">
                <a:ea typeface="+mn-lt"/>
              </a:rPr>
              <a:t> </a:t>
            </a:r>
            <a:endParaRPr lang="en-US" sz="2000" dirty="0">
              <a:ea typeface="+mn-lt"/>
            </a:endParaRPr>
          </a:p>
          <a:p>
            <a:pPr marL="456565" indent="-456565" algn="just">
              <a:buNone/>
            </a:pPr>
            <a:r>
              <a:rPr lang="en-US" sz="1600" dirty="0">
                <a:hlinkClick r:id="rId4"/>
              </a:rPr>
              <a:t>https://data.cms.gov/provider-summary-by-type-of-service/medicare-post-acute-care-and-hospice-by-geography-provider</a:t>
            </a:r>
            <a:endParaRPr lang="en-US" sz="2000" dirty="0"/>
          </a:p>
          <a:p>
            <a:pPr marL="456565" indent="-456565" algn="just">
              <a:buNone/>
            </a:pPr>
            <a:r>
              <a:rPr lang="en-US" sz="1600" b="1" dirty="0">
                <a:ea typeface="+mn-lt"/>
              </a:rPr>
              <a:t>Census Data:</a:t>
            </a:r>
            <a:endParaRPr lang="en-US" b="1" dirty="0">
              <a:ea typeface="+mn-lt"/>
            </a:endParaRPr>
          </a:p>
          <a:p>
            <a:pPr marL="456565" indent="-456565" algn="just">
              <a:buNone/>
            </a:pPr>
            <a:r>
              <a:rPr lang="en-US" sz="1600" dirty="0">
                <a:ea typeface="+mn-lt"/>
              </a:rPr>
              <a:t>https://www.census.gov/data/tables/time-series/demo/popest/2020s-total-cities-and-towns.html#ds</a:t>
            </a:r>
            <a:endParaRPr lang="en-US" dirty="0"/>
          </a:p>
          <a:p>
            <a:pPr marL="456565" indent="-456565" algn="just">
              <a:buClr>
                <a:prstClr val="black">
                  <a:lumMod val="50000"/>
                  <a:lumOff val="50000"/>
                </a:prstClr>
              </a:buClr>
              <a:buNone/>
            </a:pPr>
            <a:endParaRPr lang="en-US" sz="1600" dirty="0">
              <a:ea typeface="+mn-lt"/>
            </a:endParaRPr>
          </a:p>
          <a:p>
            <a:pPr marL="456565" indent="-456565" algn="just">
              <a:buClr>
                <a:prstClr val="black">
                  <a:lumMod val="50000"/>
                  <a:lumOff val="50000"/>
                </a:prstClr>
              </a:buClr>
              <a:buNone/>
            </a:pPr>
            <a:endParaRPr lang="en-US" sz="1600" dirty="0">
              <a:ea typeface="+mn-lt"/>
            </a:endParaRPr>
          </a:p>
          <a:p>
            <a:pPr marL="456565" indent="-456565" algn="just">
              <a:buClr>
                <a:prstClr val="black">
                  <a:lumMod val="50000"/>
                  <a:lumOff val="50000"/>
                </a:prstClr>
              </a:buClr>
              <a:buNone/>
            </a:pPr>
            <a:endParaRPr lang="en-US" sz="1600" dirty="0">
              <a:ea typeface="+mn-lt"/>
            </a:endParaRPr>
          </a:p>
          <a:p>
            <a:pPr marL="0" indent="0" algn="just">
              <a:buClr>
                <a:prstClr val="black">
                  <a:lumMod val="50000"/>
                  <a:lumOff val="50000"/>
                </a:prstClr>
              </a:buClr>
              <a:buNone/>
            </a:pPr>
            <a:endParaRPr lang="en-US" sz="1400" dirty="0">
              <a:ea typeface="+mn-lt"/>
              <a:cs typeface="Calibri"/>
            </a:endParaRPr>
          </a:p>
          <a:p>
            <a:pPr marL="456565" indent="-456565" algn="just">
              <a:lnSpc>
                <a:spcPct val="110000"/>
              </a:lnSpc>
              <a:buClr>
                <a:srgbClr val="808080"/>
              </a:buClr>
              <a:buFont typeface="Arial"/>
              <a:buChar char="•"/>
            </a:pPr>
            <a:endParaRPr lang="en-US" sz="1400" dirty="0">
              <a:ea typeface="+mn-lt"/>
              <a:cs typeface="Calibri"/>
            </a:endParaRPr>
          </a:p>
        </p:txBody>
      </p:sp>
    </p:spTree>
    <p:extLst>
      <p:ext uri="{BB962C8B-B14F-4D97-AF65-F5344CB8AC3E}">
        <p14:creationId xmlns:p14="http://schemas.microsoft.com/office/powerpoint/2010/main" val="33439057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Table&#10;&#10;Description automatically generated">
            <a:extLst>
              <a:ext uri="{FF2B5EF4-FFF2-40B4-BE49-F238E27FC236}">
                <a16:creationId xmlns:a16="http://schemas.microsoft.com/office/drawing/2014/main" id="{4806E5BA-0334-4068-638A-3916EF1F29DA}"/>
              </a:ext>
            </a:extLst>
          </p:cNvPr>
          <p:cNvPicPr>
            <a:picLocks noChangeAspect="1"/>
          </p:cNvPicPr>
          <p:nvPr/>
        </p:nvPicPr>
        <p:blipFill>
          <a:blip r:embed="rId2"/>
          <a:stretch>
            <a:fillRect/>
          </a:stretch>
        </p:blipFill>
        <p:spPr>
          <a:xfrm>
            <a:off x="1002891" y="1044484"/>
            <a:ext cx="4660900" cy="3798888"/>
          </a:xfrm>
          <a:prstGeom prst="rect">
            <a:avLst/>
          </a:prstGeom>
        </p:spPr>
      </p:pic>
      <p:pic>
        <p:nvPicPr>
          <p:cNvPr id="4" name="Picture 6" descr="Chart, bar chart&#10;&#10;Description automatically generated">
            <a:extLst>
              <a:ext uri="{FF2B5EF4-FFF2-40B4-BE49-F238E27FC236}">
                <a16:creationId xmlns:a16="http://schemas.microsoft.com/office/drawing/2014/main" id="{BD62E1BC-3A15-28E5-4DC7-76A9FAFBCB34}"/>
              </a:ext>
            </a:extLst>
          </p:cNvPr>
          <p:cNvPicPr>
            <a:picLocks noChangeAspect="1"/>
          </p:cNvPicPr>
          <p:nvPr/>
        </p:nvPicPr>
        <p:blipFill>
          <a:blip r:embed="rId3"/>
          <a:stretch>
            <a:fillRect/>
          </a:stretch>
        </p:blipFill>
        <p:spPr>
          <a:xfrm>
            <a:off x="6111187" y="1044484"/>
            <a:ext cx="5298402" cy="4080774"/>
          </a:xfrm>
          <a:prstGeom prst="rect">
            <a:avLst/>
          </a:prstGeom>
        </p:spPr>
      </p:pic>
      <p:sp>
        <p:nvSpPr>
          <p:cNvPr id="5" name="TextBox 4">
            <a:extLst>
              <a:ext uri="{FF2B5EF4-FFF2-40B4-BE49-F238E27FC236}">
                <a16:creationId xmlns:a16="http://schemas.microsoft.com/office/drawing/2014/main" id="{A5868C49-FFFB-15DD-B81F-139E71CFCD93}"/>
              </a:ext>
            </a:extLst>
          </p:cNvPr>
          <p:cNvSpPr txBox="1"/>
          <p:nvPr/>
        </p:nvSpPr>
        <p:spPr>
          <a:xfrm>
            <a:off x="591911" y="295955"/>
            <a:ext cx="108176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cs typeface="Calibri"/>
              </a:rPr>
              <a:t>Top 10 states with Max Outpatient across the US</a:t>
            </a:r>
            <a:endParaRPr lang="en-US" sz="2400" b="1" dirty="0"/>
          </a:p>
        </p:txBody>
      </p:sp>
    </p:spTree>
    <p:extLst>
      <p:ext uri="{BB962C8B-B14F-4D97-AF65-F5344CB8AC3E}">
        <p14:creationId xmlns:p14="http://schemas.microsoft.com/office/powerpoint/2010/main" val="3366211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1B9605EE-B40B-4C9A-21E9-DF9368D8A56D}"/>
              </a:ext>
            </a:extLst>
          </p:cNvPr>
          <p:cNvPicPr>
            <a:picLocks noChangeAspect="1"/>
          </p:cNvPicPr>
          <p:nvPr/>
        </p:nvPicPr>
        <p:blipFill>
          <a:blip r:embed="rId2"/>
          <a:stretch>
            <a:fillRect/>
          </a:stretch>
        </p:blipFill>
        <p:spPr>
          <a:xfrm>
            <a:off x="315333" y="1332670"/>
            <a:ext cx="7839431" cy="2269730"/>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8264343E-6378-946D-867C-9B35A6511373}"/>
              </a:ext>
            </a:extLst>
          </p:cNvPr>
          <p:cNvPicPr>
            <a:picLocks noChangeAspect="1"/>
          </p:cNvPicPr>
          <p:nvPr/>
        </p:nvPicPr>
        <p:blipFill>
          <a:blip r:embed="rId3"/>
          <a:stretch>
            <a:fillRect/>
          </a:stretch>
        </p:blipFill>
        <p:spPr>
          <a:xfrm>
            <a:off x="4132217" y="3714467"/>
            <a:ext cx="7314765" cy="2466151"/>
          </a:xfrm>
          <a:prstGeom prst="rect">
            <a:avLst/>
          </a:prstGeom>
        </p:spPr>
      </p:pic>
      <p:sp>
        <p:nvSpPr>
          <p:cNvPr id="4" name="TextBox 3">
            <a:extLst>
              <a:ext uri="{FF2B5EF4-FFF2-40B4-BE49-F238E27FC236}">
                <a16:creationId xmlns:a16="http://schemas.microsoft.com/office/drawing/2014/main" id="{1F2AB86C-3ED6-7354-0D9D-B146527B7F76}"/>
              </a:ext>
            </a:extLst>
          </p:cNvPr>
          <p:cNvSpPr txBox="1"/>
          <p:nvPr/>
        </p:nvSpPr>
        <p:spPr>
          <a:xfrm>
            <a:off x="1692224" y="225509"/>
            <a:ext cx="92656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Maximum and Minimum HCC scores by state for Hospices</a:t>
            </a:r>
            <a:r>
              <a:rPr lang="en-US" sz="2400">
                <a:cs typeface="Calibri"/>
              </a:rPr>
              <a:t>​</a:t>
            </a:r>
            <a:endParaRPr lang="en-US" sz="2400"/>
          </a:p>
        </p:txBody>
      </p:sp>
      <p:sp>
        <p:nvSpPr>
          <p:cNvPr id="5" name="TextBox 4">
            <a:extLst>
              <a:ext uri="{FF2B5EF4-FFF2-40B4-BE49-F238E27FC236}">
                <a16:creationId xmlns:a16="http://schemas.microsoft.com/office/drawing/2014/main" id="{D2ED0F70-1BD4-5607-E872-C63EFFA4BAE4}"/>
              </a:ext>
            </a:extLst>
          </p:cNvPr>
          <p:cNvSpPr txBox="1"/>
          <p:nvPr/>
        </p:nvSpPr>
        <p:spPr>
          <a:xfrm>
            <a:off x="230837" y="690721"/>
            <a:ext cx="114769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following codes are used to visualize the maximum and minimum HCC scores by state for Hospice and the plots bar charts are displayed in the next slide.</a:t>
            </a:r>
            <a:endParaRPr lang="en-US"/>
          </a:p>
        </p:txBody>
      </p:sp>
    </p:spTree>
    <p:extLst>
      <p:ext uri="{BB962C8B-B14F-4D97-AF65-F5344CB8AC3E}">
        <p14:creationId xmlns:p14="http://schemas.microsoft.com/office/powerpoint/2010/main" val="11892008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email&#10;&#10;Description automatically generated">
            <a:extLst>
              <a:ext uri="{FF2B5EF4-FFF2-40B4-BE49-F238E27FC236}">
                <a16:creationId xmlns:a16="http://schemas.microsoft.com/office/drawing/2014/main" id="{886D00A8-2E32-2D78-4BAF-973376FA0D8B}"/>
              </a:ext>
            </a:extLst>
          </p:cNvPr>
          <p:cNvPicPr>
            <a:picLocks noChangeAspect="1"/>
          </p:cNvPicPr>
          <p:nvPr/>
        </p:nvPicPr>
        <p:blipFill>
          <a:blip r:embed="rId2"/>
          <a:stretch>
            <a:fillRect/>
          </a:stretch>
        </p:blipFill>
        <p:spPr>
          <a:xfrm>
            <a:off x="1650848" y="390284"/>
            <a:ext cx="8071196" cy="2808553"/>
          </a:xfrm>
          <a:prstGeom prst="rect">
            <a:avLst/>
          </a:prstGeom>
        </p:spPr>
      </p:pic>
      <p:sp>
        <p:nvSpPr>
          <p:cNvPr id="3" name="Title 1">
            <a:extLst>
              <a:ext uri="{FF2B5EF4-FFF2-40B4-BE49-F238E27FC236}">
                <a16:creationId xmlns:a16="http://schemas.microsoft.com/office/drawing/2014/main" id="{D91C3347-15B0-61AC-A59A-0A8DA0900A90}"/>
              </a:ext>
            </a:extLst>
          </p:cNvPr>
          <p:cNvSpPr txBox="1">
            <a:spLocks/>
          </p:cNvSpPr>
          <p:nvPr/>
        </p:nvSpPr>
        <p:spPr>
          <a:xfrm>
            <a:off x="838200" y="-5958"/>
            <a:ext cx="10515600" cy="3942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Calibri body"/>
                <a:ea typeface="+mj-lt"/>
                <a:cs typeface="+mj-lt"/>
              </a:rPr>
              <a:t>Maximum and Minimum HCC scores for Indiana SNFs in different cities</a:t>
            </a:r>
            <a:endParaRPr lang="en-US" sz="2400">
              <a:latin typeface="Calibri body"/>
              <a:cs typeface="Calibri Light" panose="020F0302020204030204"/>
            </a:endParaRPr>
          </a:p>
        </p:txBody>
      </p:sp>
      <p:pic>
        <p:nvPicPr>
          <p:cNvPr id="4" name="Picture 4" descr="Graphical user interface, text, application, email&#10;&#10;Description automatically generated">
            <a:extLst>
              <a:ext uri="{FF2B5EF4-FFF2-40B4-BE49-F238E27FC236}">
                <a16:creationId xmlns:a16="http://schemas.microsoft.com/office/drawing/2014/main" id="{D6F6E243-B2BC-3B92-9132-AD8C7973F02E}"/>
              </a:ext>
            </a:extLst>
          </p:cNvPr>
          <p:cNvPicPr>
            <a:picLocks noChangeAspect="1"/>
          </p:cNvPicPr>
          <p:nvPr/>
        </p:nvPicPr>
        <p:blipFill>
          <a:blip r:embed="rId3"/>
          <a:stretch>
            <a:fillRect/>
          </a:stretch>
        </p:blipFill>
        <p:spPr>
          <a:xfrm>
            <a:off x="1750418" y="3277198"/>
            <a:ext cx="8171040" cy="2929627"/>
          </a:xfrm>
          <a:prstGeom prst="rect">
            <a:avLst/>
          </a:prstGeom>
        </p:spPr>
      </p:pic>
    </p:spTree>
    <p:extLst>
      <p:ext uri="{BB962C8B-B14F-4D97-AF65-F5344CB8AC3E}">
        <p14:creationId xmlns:p14="http://schemas.microsoft.com/office/powerpoint/2010/main" val="1711151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E356C8-4367-FD23-86CC-C1C862FB0A27}"/>
              </a:ext>
            </a:extLst>
          </p:cNvPr>
          <p:cNvSpPr txBox="1"/>
          <p:nvPr/>
        </p:nvSpPr>
        <p:spPr>
          <a:xfrm>
            <a:off x="487160" y="88257"/>
            <a:ext cx="11217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Maximum and Minimum HCC scores for Indiana Hospices facilities in different cities </a:t>
            </a:r>
          </a:p>
        </p:txBody>
      </p:sp>
      <p:pic>
        <p:nvPicPr>
          <p:cNvPr id="6" name="Picture 5">
            <a:extLst>
              <a:ext uri="{FF2B5EF4-FFF2-40B4-BE49-F238E27FC236}">
                <a16:creationId xmlns:a16="http://schemas.microsoft.com/office/drawing/2014/main" id="{80CD35E2-09C6-1074-74AA-F16C67F45506}"/>
              </a:ext>
            </a:extLst>
          </p:cNvPr>
          <p:cNvPicPr>
            <a:picLocks noChangeAspect="1"/>
          </p:cNvPicPr>
          <p:nvPr/>
        </p:nvPicPr>
        <p:blipFill>
          <a:blip r:embed="rId2"/>
          <a:stretch>
            <a:fillRect/>
          </a:stretch>
        </p:blipFill>
        <p:spPr>
          <a:xfrm>
            <a:off x="1406124" y="500902"/>
            <a:ext cx="8589932" cy="2563701"/>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44176864-E081-5F59-D732-5956AC3F9273}"/>
              </a:ext>
            </a:extLst>
          </p:cNvPr>
          <p:cNvPicPr>
            <a:picLocks noChangeAspect="1"/>
          </p:cNvPicPr>
          <p:nvPr/>
        </p:nvPicPr>
        <p:blipFill>
          <a:blip r:embed="rId3"/>
          <a:stretch>
            <a:fillRect/>
          </a:stretch>
        </p:blipFill>
        <p:spPr>
          <a:xfrm>
            <a:off x="1073722" y="3038244"/>
            <a:ext cx="9837063" cy="3321625"/>
          </a:xfrm>
          <a:prstGeom prst="rect">
            <a:avLst/>
          </a:prstGeom>
        </p:spPr>
      </p:pic>
    </p:spTree>
    <p:extLst>
      <p:ext uri="{BB962C8B-B14F-4D97-AF65-F5344CB8AC3E}">
        <p14:creationId xmlns:p14="http://schemas.microsoft.com/office/powerpoint/2010/main" val="12423514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2810-147C-4595-53EC-4EE11357FD53}"/>
              </a:ext>
            </a:extLst>
          </p:cNvPr>
          <p:cNvSpPr>
            <a:spLocks noGrp="1"/>
          </p:cNvSpPr>
          <p:nvPr>
            <p:ph type="ctrTitle"/>
          </p:nvPr>
        </p:nvSpPr>
        <p:spPr/>
        <p:txBody>
          <a:bodyPr>
            <a:normAutofit/>
          </a:bodyPr>
          <a:lstStyle/>
          <a:p>
            <a:pPr>
              <a:lnSpc>
                <a:spcPct val="100000"/>
              </a:lnSpc>
              <a:spcBef>
                <a:spcPts val="0"/>
              </a:spcBef>
            </a:pPr>
            <a:r>
              <a:rPr lang="en-US" sz="2400"/>
              <a:t>Distribution of Male and Female Beneficiaries across States and in Indiana</a:t>
            </a:r>
            <a:endParaRPr lang="en-US" sz="2400" b="0"/>
          </a:p>
          <a:p>
            <a:pPr>
              <a:lnSpc>
                <a:spcPct val="100000"/>
              </a:lnSpc>
              <a:spcBef>
                <a:spcPts val="0"/>
              </a:spcBef>
            </a:pPr>
            <a:endParaRPr lang="en-US" b="0"/>
          </a:p>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D10E01F3-F253-E2FD-3FAB-63C6F339CC0A}"/>
              </a:ext>
            </a:extLst>
          </p:cNvPr>
          <p:cNvPicPr>
            <a:picLocks noGrp="1" noChangeAspect="1"/>
          </p:cNvPicPr>
          <p:nvPr>
            <p:ph idx="1"/>
          </p:nvPr>
        </p:nvPicPr>
        <p:blipFill>
          <a:blip r:embed="rId2"/>
          <a:stretch>
            <a:fillRect/>
          </a:stretch>
        </p:blipFill>
        <p:spPr>
          <a:xfrm>
            <a:off x="1614819" y="1882583"/>
            <a:ext cx="8091641" cy="3270456"/>
          </a:xfrm>
        </p:spPr>
      </p:pic>
    </p:spTree>
    <p:extLst>
      <p:ext uri="{BB962C8B-B14F-4D97-AF65-F5344CB8AC3E}">
        <p14:creationId xmlns:p14="http://schemas.microsoft.com/office/powerpoint/2010/main" val="2702232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A918-276F-30FF-6E69-85C7A1B55971}"/>
              </a:ext>
            </a:extLst>
          </p:cNvPr>
          <p:cNvSpPr>
            <a:spLocks noGrp="1"/>
          </p:cNvSpPr>
          <p:nvPr>
            <p:ph type="ctrTitle"/>
          </p:nvPr>
        </p:nvSpPr>
        <p:spPr>
          <a:xfrm>
            <a:off x="706437" y="1012094"/>
            <a:ext cx="10672521" cy="330013"/>
          </a:xfrm>
        </p:spPr>
        <p:txBody>
          <a:bodyPr>
            <a:normAutofit fontScale="90000"/>
          </a:bodyPr>
          <a:lstStyle/>
          <a:p>
            <a:pPr algn="ctr"/>
            <a:r>
              <a:rPr lang="en-US" sz="2400"/>
              <a:t>Percent of male and female patients in 2020 SNFs at top 20 cities across the US</a:t>
            </a:r>
            <a:endParaRPr lang="en-US" sz="2400" b="0"/>
          </a:p>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ADD41070-1F8F-536D-BD8D-2AEE5C0D016B}"/>
              </a:ext>
            </a:extLst>
          </p:cNvPr>
          <p:cNvPicPr>
            <a:picLocks noGrp="1" noChangeAspect="1"/>
          </p:cNvPicPr>
          <p:nvPr>
            <p:ph idx="1"/>
          </p:nvPr>
        </p:nvPicPr>
        <p:blipFill>
          <a:blip r:embed="rId2"/>
          <a:stretch>
            <a:fillRect/>
          </a:stretch>
        </p:blipFill>
        <p:spPr>
          <a:xfrm>
            <a:off x="1264483" y="1561209"/>
            <a:ext cx="9670996" cy="3747511"/>
          </a:xfrm>
        </p:spPr>
      </p:pic>
    </p:spTree>
    <p:extLst>
      <p:ext uri="{BB962C8B-B14F-4D97-AF65-F5344CB8AC3E}">
        <p14:creationId xmlns:p14="http://schemas.microsoft.com/office/powerpoint/2010/main" val="1530517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A64296-D0DD-E108-005F-5EC699BDBB28}"/>
              </a:ext>
            </a:extLst>
          </p:cNvPr>
          <p:cNvSpPr txBox="1"/>
          <p:nvPr/>
        </p:nvSpPr>
        <p:spPr>
          <a:xfrm>
            <a:off x="847048" y="417870"/>
            <a:ext cx="10641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Percent of male and female patients at Hospices in 2020 states across the US</a:t>
            </a:r>
          </a:p>
        </p:txBody>
      </p:sp>
      <p:pic>
        <p:nvPicPr>
          <p:cNvPr id="6" name="Picture 5">
            <a:extLst>
              <a:ext uri="{FF2B5EF4-FFF2-40B4-BE49-F238E27FC236}">
                <a16:creationId xmlns:a16="http://schemas.microsoft.com/office/drawing/2014/main" id="{9BD22CFA-0C7D-2FEA-C68F-444DD2544E00}"/>
              </a:ext>
            </a:extLst>
          </p:cNvPr>
          <p:cNvPicPr>
            <a:picLocks noChangeAspect="1"/>
          </p:cNvPicPr>
          <p:nvPr/>
        </p:nvPicPr>
        <p:blipFill>
          <a:blip r:embed="rId2"/>
          <a:stretch>
            <a:fillRect/>
          </a:stretch>
        </p:blipFill>
        <p:spPr>
          <a:xfrm>
            <a:off x="544356" y="1251862"/>
            <a:ext cx="11103287" cy="4155879"/>
          </a:xfrm>
          <a:prstGeom prst="rect">
            <a:avLst/>
          </a:prstGeom>
        </p:spPr>
      </p:pic>
    </p:spTree>
    <p:extLst>
      <p:ext uri="{BB962C8B-B14F-4D97-AF65-F5344CB8AC3E}">
        <p14:creationId xmlns:p14="http://schemas.microsoft.com/office/powerpoint/2010/main" val="2865864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123114-8D63-08F3-63B7-A7E9DA12078C}"/>
              </a:ext>
            </a:extLst>
          </p:cNvPr>
          <p:cNvSpPr txBox="1"/>
          <p:nvPr/>
        </p:nvSpPr>
        <p:spPr>
          <a:xfrm>
            <a:off x="668308" y="417870"/>
            <a:ext cx="111874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Percent of male and female patients in 2020 Hospices at the top 20 cities across the US </a:t>
            </a:r>
          </a:p>
        </p:txBody>
      </p:sp>
      <p:pic>
        <p:nvPicPr>
          <p:cNvPr id="6" name="Picture 5">
            <a:extLst>
              <a:ext uri="{FF2B5EF4-FFF2-40B4-BE49-F238E27FC236}">
                <a16:creationId xmlns:a16="http://schemas.microsoft.com/office/drawing/2014/main" id="{9D2AB7B4-DCA0-F774-831C-75E4C6808034}"/>
              </a:ext>
            </a:extLst>
          </p:cNvPr>
          <p:cNvPicPr>
            <a:picLocks noChangeAspect="1"/>
          </p:cNvPicPr>
          <p:nvPr/>
        </p:nvPicPr>
        <p:blipFill>
          <a:blip r:embed="rId2"/>
          <a:stretch>
            <a:fillRect/>
          </a:stretch>
        </p:blipFill>
        <p:spPr>
          <a:xfrm>
            <a:off x="556099" y="1070698"/>
            <a:ext cx="11227152" cy="4346876"/>
          </a:xfrm>
          <a:prstGeom prst="rect">
            <a:avLst/>
          </a:prstGeom>
        </p:spPr>
      </p:pic>
    </p:spTree>
    <p:extLst>
      <p:ext uri="{BB962C8B-B14F-4D97-AF65-F5344CB8AC3E}">
        <p14:creationId xmlns:p14="http://schemas.microsoft.com/office/powerpoint/2010/main" val="1860705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4B4D-D359-D60A-F5C2-BD6AC0DE7506}"/>
              </a:ext>
            </a:extLst>
          </p:cNvPr>
          <p:cNvSpPr>
            <a:spLocks noGrp="1"/>
          </p:cNvSpPr>
          <p:nvPr>
            <p:ph type="ctrTitle"/>
          </p:nvPr>
        </p:nvSpPr>
        <p:spPr>
          <a:xfrm>
            <a:off x="869723" y="177523"/>
            <a:ext cx="10672521" cy="932087"/>
          </a:xfrm>
        </p:spPr>
        <p:txBody>
          <a:bodyPr>
            <a:normAutofit/>
          </a:bodyPr>
          <a:lstStyle/>
          <a:p>
            <a:r>
              <a:rPr lang="en-US" sz="2400">
                <a:latin typeface="Calibri"/>
                <a:cs typeface="Calibri"/>
              </a:rPr>
              <a:t>Access to SNF level Care by Ethnicity in Indiana state </a:t>
            </a:r>
            <a:r>
              <a:rPr lang="en-US">
                <a:latin typeface="Calibri"/>
                <a:cs typeface="Calibri"/>
              </a:rPr>
              <a:t> </a:t>
            </a:r>
            <a:endParaRPr lang="en-US"/>
          </a:p>
        </p:txBody>
      </p:sp>
      <p:pic>
        <p:nvPicPr>
          <p:cNvPr id="6" name="Picture 5" descr="Logo, company name&#10;&#10;Description automatically generated">
            <a:extLst>
              <a:ext uri="{FF2B5EF4-FFF2-40B4-BE49-F238E27FC236}">
                <a16:creationId xmlns:a16="http://schemas.microsoft.com/office/drawing/2014/main" id="{DEFB3F68-131A-1CF2-0B1C-F753DACB2FF2}"/>
              </a:ext>
            </a:extLst>
          </p:cNvPr>
          <p:cNvPicPr>
            <a:picLocks noChangeAspect="1"/>
          </p:cNvPicPr>
          <p:nvPr/>
        </p:nvPicPr>
        <p:blipFill>
          <a:blip r:embed="rId2"/>
          <a:stretch>
            <a:fillRect/>
          </a:stretch>
        </p:blipFill>
        <p:spPr>
          <a:xfrm>
            <a:off x="543034" y="1059334"/>
            <a:ext cx="10605409" cy="773211"/>
          </a:xfrm>
          <a:prstGeom prst="rect">
            <a:avLst/>
          </a:prstGeom>
        </p:spPr>
      </p:pic>
      <p:pic>
        <p:nvPicPr>
          <p:cNvPr id="8" name="Picture 7" descr="Graphical user interface, text, email&#10;&#10;Description automatically generated">
            <a:extLst>
              <a:ext uri="{FF2B5EF4-FFF2-40B4-BE49-F238E27FC236}">
                <a16:creationId xmlns:a16="http://schemas.microsoft.com/office/drawing/2014/main" id="{8F82868F-BD45-129C-ED51-0DA563A1F2D4}"/>
              </a:ext>
            </a:extLst>
          </p:cNvPr>
          <p:cNvPicPr>
            <a:picLocks noChangeAspect="1"/>
          </p:cNvPicPr>
          <p:nvPr/>
        </p:nvPicPr>
        <p:blipFill>
          <a:blip r:embed="rId3"/>
          <a:stretch>
            <a:fillRect/>
          </a:stretch>
        </p:blipFill>
        <p:spPr>
          <a:xfrm>
            <a:off x="572216" y="2195141"/>
            <a:ext cx="10706963" cy="2326761"/>
          </a:xfrm>
          <a:prstGeom prst="rect">
            <a:avLst/>
          </a:prstGeom>
        </p:spPr>
      </p:pic>
    </p:spTree>
    <p:extLst>
      <p:ext uri="{BB962C8B-B14F-4D97-AF65-F5344CB8AC3E}">
        <p14:creationId xmlns:p14="http://schemas.microsoft.com/office/powerpoint/2010/main" val="23075275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15EA-A041-7930-A48E-CE4DCA3E8B50}"/>
              </a:ext>
            </a:extLst>
          </p:cNvPr>
          <p:cNvSpPr>
            <a:spLocks noGrp="1"/>
          </p:cNvSpPr>
          <p:nvPr>
            <p:ph type="ctrTitle"/>
          </p:nvPr>
        </p:nvSpPr>
        <p:spPr/>
        <p:txBody>
          <a:bodyPr>
            <a:normAutofit/>
          </a:bodyPr>
          <a:lstStyle/>
          <a:p>
            <a:r>
              <a:rPr lang="en-US" sz="2400"/>
              <a:t>Clustering Home Health Facilites by Stay Details, Medicare charges, Distribution of patients by Gender, Ethnicity, Chronic</a:t>
            </a:r>
          </a:p>
        </p:txBody>
      </p:sp>
      <p:sp>
        <p:nvSpPr>
          <p:cNvPr id="4" name="Content Placeholder 3">
            <a:extLst>
              <a:ext uri="{FF2B5EF4-FFF2-40B4-BE49-F238E27FC236}">
                <a16:creationId xmlns:a16="http://schemas.microsoft.com/office/drawing/2014/main" id="{EC1DEA5F-CE21-1526-3030-1C74F33D2BAB}"/>
              </a:ext>
            </a:extLst>
          </p:cNvPr>
          <p:cNvSpPr>
            <a:spLocks noGrp="1"/>
          </p:cNvSpPr>
          <p:nvPr>
            <p:ph idx="1"/>
          </p:nvPr>
        </p:nvSpPr>
        <p:spPr/>
        <p:txBody>
          <a:bodyPr/>
          <a:lstStyle/>
          <a:p>
            <a:endParaRPr lang="en-US"/>
          </a:p>
        </p:txBody>
      </p:sp>
      <p:pic>
        <p:nvPicPr>
          <p:cNvPr id="6" name="Picture 4" descr="Graphical user interface, text, application, email&#10;&#10;Description automatically generated">
            <a:extLst>
              <a:ext uri="{FF2B5EF4-FFF2-40B4-BE49-F238E27FC236}">
                <a16:creationId xmlns:a16="http://schemas.microsoft.com/office/drawing/2014/main" id="{C82400FD-E256-DA55-4600-57D9F13CC570}"/>
              </a:ext>
            </a:extLst>
          </p:cNvPr>
          <p:cNvPicPr>
            <a:picLocks noChangeAspect="1"/>
          </p:cNvPicPr>
          <p:nvPr/>
        </p:nvPicPr>
        <p:blipFill>
          <a:blip r:embed="rId2"/>
          <a:stretch>
            <a:fillRect/>
          </a:stretch>
        </p:blipFill>
        <p:spPr>
          <a:xfrm>
            <a:off x="754330" y="2058194"/>
            <a:ext cx="10579344" cy="3886200"/>
          </a:xfrm>
          <a:prstGeom prst="rect">
            <a:avLst/>
          </a:prstGeom>
        </p:spPr>
      </p:pic>
    </p:spTree>
    <p:extLst>
      <p:ext uri="{BB962C8B-B14F-4D97-AF65-F5344CB8AC3E}">
        <p14:creationId xmlns:p14="http://schemas.microsoft.com/office/powerpoint/2010/main" val="384728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638019" y="383875"/>
            <a:ext cx="10672521" cy="932087"/>
          </a:xfrm>
        </p:spPr>
        <p:txBody>
          <a:bodyPr>
            <a:normAutofit/>
          </a:bodyPr>
          <a:lstStyle/>
          <a:p>
            <a:pPr algn="ctr"/>
            <a:r>
              <a:rPr lang="en-US" sz="2800"/>
              <a:t>DATASETS</a:t>
            </a:r>
          </a:p>
        </p:txBody>
      </p:sp>
      <p:graphicFrame>
        <p:nvGraphicFramePr>
          <p:cNvPr id="4" name="Table 3">
            <a:extLst>
              <a:ext uri="{FF2B5EF4-FFF2-40B4-BE49-F238E27FC236}">
                <a16:creationId xmlns:a16="http://schemas.microsoft.com/office/drawing/2014/main" id="{65C0A4DE-5E59-48FE-70F5-B4D513CCA001}"/>
              </a:ext>
            </a:extLst>
          </p:cNvPr>
          <p:cNvGraphicFramePr>
            <a:graphicFrameLocks noGrp="1"/>
          </p:cNvGraphicFramePr>
          <p:nvPr>
            <p:extLst>
              <p:ext uri="{D42A27DB-BD31-4B8C-83A1-F6EECF244321}">
                <p14:modId xmlns:p14="http://schemas.microsoft.com/office/powerpoint/2010/main" val="361480537"/>
              </p:ext>
            </p:extLst>
          </p:nvPr>
        </p:nvGraphicFramePr>
        <p:xfrm>
          <a:off x="1270646" y="1690758"/>
          <a:ext cx="9801225" cy="3007995"/>
        </p:xfrm>
        <a:graphic>
          <a:graphicData uri="http://schemas.openxmlformats.org/drawingml/2006/table">
            <a:tbl>
              <a:tblPr firstRow="1" bandRow="1">
                <a:tableStyleId>{5C22544A-7EE6-4342-B048-85BDC9FD1C3A}</a:tableStyleId>
              </a:tblPr>
              <a:tblGrid>
                <a:gridCol w="4410075">
                  <a:extLst>
                    <a:ext uri="{9D8B030D-6E8A-4147-A177-3AD203B41FA5}">
                      <a16:colId xmlns:a16="http://schemas.microsoft.com/office/drawing/2014/main" val="1778876978"/>
                    </a:ext>
                  </a:extLst>
                </a:gridCol>
                <a:gridCol w="1733550">
                  <a:extLst>
                    <a:ext uri="{9D8B030D-6E8A-4147-A177-3AD203B41FA5}">
                      <a16:colId xmlns:a16="http://schemas.microsoft.com/office/drawing/2014/main" val="2867220541"/>
                    </a:ext>
                  </a:extLst>
                </a:gridCol>
                <a:gridCol w="1828800">
                  <a:extLst>
                    <a:ext uri="{9D8B030D-6E8A-4147-A177-3AD203B41FA5}">
                      <a16:colId xmlns:a16="http://schemas.microsoft.com/office/drawing/2014/main" val="2063986239"/>
                    </a:ext>
                  </a:extLst>
                </a:gridCol>
                <a:gridCol w="1828800">
                  <a:extLst>
                    <a:ext uri="{9D8B030D-6E8A-4147-A177-3AD203B41FA5}">
                      <a16:colId xmlns:a16="http://schemas.microsoft.com/office/drawing/2014/main" val="3983309852"/>
                    </a:ext>
                  </a:extLst>
                </a:gridCol>
              </a:tblGrid>
              <a:tr h="447675">
                <a:tc>
                  <a:txBody>
                    <a:bodyPr/>
                    <a:lstStyle/>
                    <a:p>
                      <a:pPr algn="ctr" fontAlgn="base"/>
                      <a:r>
                        <a:rPr lang="en-US" sz="1800">
                          <a:effectLst/>
                        </a:rPr>
                        <a:t>TYPE OF DATA ​</a:t>
                      </a:r>
                      <a:endParaRPr lang="en-US" b="1" i="0">
                        <a:solidFill>
                          <a:srgbClr val="FFFFFF"/>
                        </a:solidFill>
                        <a:effectLst/>
                      </a:endParaRPr>
                    </a:p>
                  </a:txBody>
                  <a:tcPr/>
                </a:tc>
                <a:tc>
                  <a:txBody>
                    <a:bodyPr/>
                    <a:lstStyle/>
                    <a:p>
                      <a:pPr algn="ctr" fontAlgn="base"/>
                      <a:r>
                        <a:rPr lang="en-US" sz="1800">
                          <a:effectLst/>
                        </a:rPr>
                        <a:t>YEAR​</a:t>
                      </a:r>
                      <a:endParaRPr lang="en-US" b="1" i="0">
                        <a:solidFill>
                          <a:srgbClr val="FFFFFF"/>
                        </a:solidFill>
                        <a:effectLst/>
                      </a:endParaRPr>
                    </a:p>
                  </a:txBody>
                  <a:tcPr/>
                </a:tc>
                <a:tc>
                  <a:txBody>
                    <a:bodyPr/>
                    <a:lstStyle/>
                    <a:p>
                      <a:pPr algn="ctr" fontAlgn="base"/>
                      <a:r>
                        <a:rPr lang="en-US" sz="1800">
                          <a:effectLst/>
                        </a:rPr>
                        <a:t>COLUMNS ​</a:t>
                      </a:r>
                      <a:endParaRPr lang="en-US" b="1" i="0">
                        <a:solidFill>
                          <a:srgbClr val="FFFFFF"/>
                        </a:solidFill>
                        <a:effectLst/>
                      </a:endParaRPr>
                    </a:p>
                  </a:txBody>
                  <a:tcPr/>
                </a:tc>
                <a:tc>
                  <a:txBody>
                    <a:bodyPr/>
                    <a:lstStyle/>
                    <a:p>
                      <a:pPr algn="ctr" fontAlgn="base"/>
                      <a:r>
                        <a:rPr lang="en-US" sz="1800">
                          <a:effectLst/>
                        </a:rPr>
                        <a:t>ROWS​</a:t>
                      </a:r>
                      <a:endParaRPr lang="en-US" b="1" i="0">
                        <a:solidFill>
                          <a:srgbClr val="FFFFFF"/>
                        </a:solidFill>
                        <a:effectLst/>
                      </a:endParaRPr>
                    </a:p>
                  </a:txBody>
                  <a:tcPr/>
                </a:tc>
                <a:extLst>
                  <a:ext uri="{0D108BD9-81ED-4DB2-BD59-A6C34878D82A}">
                    <a16:rowId xmlns:a16="http://schemas.microsoft.com/office/drawing/2014/main" val="4294471941"/>
                  </a:ext>
                </a:extLst>
              </a:tr>
              <a:tr h="352425">
                <a:tc rowSpan="3">
                  <a:txBody>
                    <a:bodyPr/>
                    <a:lstStyle/>
                    <a:p>
                      <a:pPr algn="ctr" fontAlgn="base"/>
                      <a:r>
                        <a:rPr lang="en-US" sz="1800">
                          <a:effectLst/>
                        </a:rPr>
                        <a:t>Inpatient- Service provider​</a:t>
                      </a:r>
                      <a:endParaRPr lang="en-US" b="0" i="0">
                        <a:solidFill>
                          <a:srgbClr val="000000"/>
                        </a:solidFill>
                        <a:effectLst/>
                      </a:endParaRPr>
                    </a:p>
                  </a:txBody>
                  <a:tcPr anchor="ctr"/>
                </a:tc>
                <a:tc>
                  <a:txBody>
                    <a:bodyPr/>
                    <a:lstStyle/>
                    <a:p>
                      <a:pPr algn="ctr" fontAlgn="base"/>
                      <a:r>
                        <a:rPr lang="en-US" sz="1800">
                          <a:effectLst/>
                        </a:rPr>
                        <a:t>2018​</a:t>
                      </a:r>
                      <a:endParaRPr lang="en-US" b="0" i="0">
                        <a:solidFill>
                          <a:srgbClr val="000000"/>
                        </a:solidFill>
                        <a:effectLst/>
                      </a:endParaRPr>
                    </a:p>
                  </a:txBody>
                  <a:tcPr/>
                </a:tc>
                <a:tc>
                  <a:txBody>
                    <a:bodyPr/>
                    <a:lstStyle/>
                    <a:p>
                      <a:pPr algn="ctr" fontAlgn="base"/>
                      <a:r>
                        <a:rPr lang="en-US" sz="1800" u="none" strike="noStrike">
                          <a:effectLst/>
                        </a:rPr>
                        <a:t>15</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191303 </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328340341"/>
                  </a:ext>
                </a:extLst>
              </a:tr>
              <a:tr h="352425">
                <a:tc vMerge="1">
                  <a:txBody>
                    <a:bodyPr/>
                    <a:lstStyle/>
                    <a:p>
                      <a:endParaRPr lang="en-US"/>
                    </a:p>
                  </a:txBody>
                  <a:tcPr/>
                </a:tc>
                <a:tc>
                  <a:txBody>
                    <a:bodyPr/>
                    <a:lstStyle/>
                    <a:p>
                      <a:pPr algn="ctr" fontAlgn="base"/>
                      <a:r>
                        <a:rPr lang="en-US" sz="1800">
                          <a:effectLst/>
                        </a:rPr>
                        <a:t>2019​</a:t>
                      </a:r>
                      <a:endParaRPr lang="en-US" b="0" i="0">
                        <a:solidFill>
                          <a:srgbClr val="000000"/>
                        </a:solidFill>
                        <a:effectLst/>
                      </a:endParaRPr>
                    </a:p>
                  </a:txBody>
                  <a:tcPr/>
                </a:tc>
                <a:tc>
                  <a:txBody>
                    <a:bodyPr/>
                    <a:lstStyle/>
                    <a:p>
                      <a:pPr algn="ctr" fontAlgn="base"/>
                      <a:r>
                        <a:rPr lang="en-US" sz="1800" u="none" strike="noStrike">
                          <a:effectLst/>
                        </a:rPr>
                        <a:t>15</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185498</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3126883750"/>
                  </a:ext>
                </a:extLst>
              </a:tr>
              <a:tr h="352425">
                <a:tc vMerge="1">
                  <a:txBody>
                    <a:bodyPr/>
                    <a:lstStyle/>
                    <a:p>
                      <a:endParaRPr lang="en-US"/>
                    </a:p>
                  </a:txBody>
                  <a:tcPr/>
                </a:tc>
                <a:tc>
                  <a:txBody>
                    <a:bodyPr/>
                    <a:lstStyle/>
                    <a:p>
                      <a:pPr algn="ctr" fontAlgn="base"/>
                      <a:r>
                        <a:rPr lang="en-US" sz="1800">
                          <a:effectLst/>
                        </a:rPr>
                        <a:t>2020​</a:t>
                      </a:r>
                      <a:endParaRPr lang="en-US" b="0" i="0">
                        <a:solidFill>
                          <a:srgbClr val="000000"/>
                        </a:solidFill>
                        <a:effectLst/>
                      </a:endParaRPr>
                    </a:p>
                  </a:txBody>
                  <a:tcPr anchor="ctr"/>
                </a:tc>
                <a:tc>
                  <a:txBody>
                    <a:bodyPr/>
                    <a:lstStyle/>
                    <a:p>
                      <a:pPr algn="ctr" fontAlgn="base"/>
                      <a:r>
                        <a:rPr lang="en-US" sz="1800" u="none" strike="noStrike">
                          <a:effectLst/>
                        </a:rPr>
                        <a:t>15</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326826</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597520685"/>
                  </a:ext>
                </a:extLst>
              </a:tr>
              <a:tr h="352425">
                <a:tc rowSpan="3">
                  <a:txBody>
                    <a:bodyPr/>
                    <a:lstStyle/>
                    <a:p>
                      <a:pPr algn="ctr" fontAlgn="base"/>
                      <a:r>
                        <a:rPr lang="en-US" sz="1800">
                          <a:effectLst/>
                        </a:rPr>
                        <a:t>Outpatient-Service provider​</a:t>
                      </a:r>
                      <a:endParaRPr lang="en-US" b="0" i="0">
                        <a:solidFill>
                          <a:srgbClr val="000000"/>
                        </a:solidFill>
                        <a:effectLst/>
                      </a:endParaRPr>
                    </a:p>
                  </a:txBody>
                  <a:tcPr anchor="ctr"/>
                </a:tc>
                <a:tc>
                  <a:txBody>
                    <a:bodyPr/>
                    <a:lstStyle/>
                    <a:p>
                      <a:pPr algn="ctr" fontAlgn="base"/>
                      <a:r>
                        <a:rPr lang="en-US" sz="1800">
                          <a:effectLst/>
                        </a:rPr>
                        <a:t>2018​</a:t>
                      </a:r>
                      <a:endParaRPr lang="en-US" b="0" i="0">
                        <a:solidFill>
                          <a:srgbClr val="000000"/>
                        </a:solidFill>
                        <a:effectLst/>
                      </a:endParaRPr>
                    </a:p>
                  </a:txBody>
                  <a:tcPr/>
                </a:tc>
                <a:tc>
                  <a:txBody>
                    <a:bodyPr/>
                    <a:lstStyle/>
                    <a:p>
                      <a:pPr algn="ctr" fontAlgn="base"/>
                      <a:r>
                        <a:rPr lang="en-US" sz="1800" u="none" strike="noStrike">
                          <a:effectLst/>
                        </a:rPr>
                        <a:t>18</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110265</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3407830704"/>
                  </a:ext>
                </a:extLst>
              </a:tr>
              <a:tr h="352425">
                <a:tc vMerge="1">
                  <a:txBody>
                    <a:bodyPr/>
                    <a:lstStyle/>
                    <a:p>
                      <a:endParaRPr lang="en-US"/>
                    </a:p>
                  </a:txBody>
                  <a:tcPr/>
                </a:tc>
                <a:tc>
                  <a:txBody>
                    <a:bodyPr/>
                    <a:lstStyle/>
                    <a:p>
                      <a:pPr algn="ctr" fontAlgn="base"/>
                      <a:r>
                        <a:rPr lang="en-US" sz="1800">
                          <a:effectLst/>
                        </a:rPr>
                        <a:t>2019​</a:t>
                      </a:r>
                      <a:endParaRPr lang="en-US" b="0" i="0">
                        <a:solidFill>
                          <a:srgbClr val="000000"/>
                        </a:solidFill>
                        <a:effectLst/>
                      </a:endParaRPr>
                    </a:p>
                  </a:txBody>
                  <a:tcPr/>
                </a:tc>
                <a:tc>
                  <a:txBody>
                    <a:bodyPr/>
                    <a:lstStyle/>
                    <a:p>
                      <a:pPr algn="ctr" fontAlgn="base"/>
                      <a:r>
                        <a:rPr lang="en-US" sz="1800" u="none" strike="noStrike">
                          <a:effectLst/>
                        </a:rPr>
                        <a:t>18</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112800</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2945771506"/>
                  </a:ext>
                </a:extLst>
              </a:tr>
              <a:tr h="352425">
                <a:tc vMerge="1">
                  <a:txBody>
                    <a:bodyPr/>
                    <a:lstStyle/>
                    <a:p>
                      <a:endParaRPr lang="en-US"/>
                    </a:p>
                  </a:txBody>
                  <a:tcPr/>
                </a:tc>
                <a:tc>
                  <a:txBody>
                    <a:bodyPr/>
                    <a:lstStyle/>
                    <a:p>
                      <a:pPr algn="ctr" fontAlgn="base"/>
                      <a:r>
                        <a:rPr lang="en-US" sz="1800">
                          <a:effectLst/>
                        </a:rPr>
                        <a:t>2020​</a:t>
                      </a:r>
                      <a:endParaRPr lang="en-US" b="0" i="0">
                        <a:solidFill>
                          <a:srgbClr val="000000"/>
                        </a:solidFill>
                        <a:effectLst/>
                      </a:endParaRPr>
                    </a:p>
                  </a:txBody>
                  <a:tcPr/>
                </a:tc>
                <a:tc>
                  <a:txBody>
                    <a:bodyPr/>
                    <a:lstStyle/>
                    <a:p>
                      <a:pPr algn="ctr" fontAlgn="base"/>
                      <a:r>
                        <a:rPr lang="en-US" sz="1800" u="none" strike="noStrike">
                          <a:effectLst/>
                        </a:rPr>
                        <a:t>18</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113288</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1572714463"/>
                  </a:ext>
                </a:extLst>
              </a:tr>
              <a:tr h="352425">
                <a:tc>
                  <a:txBody>
                    <a:bodyPr/>
                    <a:lstStyle/>
                    <a:p>
                      <a:pPr algn="ctr" fontAlgn="base"/>
                      <a:r>
                        <a:rPr lang="en-US" sz="1800">
                          <a:effectLst/>
                        </a:rPr>
                        <a:t>PAC and Hospice by Geography and Provider​</a:t>
                      </a:r>
                      <a:endParaRPr lang="en-US" b="0" i="0">
                        <a:solidFill>
                          <a:srgbClr val="000000"/>
                        </a:solidFill>
                        <a:effectLst/>
                      </a:endParaRPr>
                    </a:p>
                  </a:txBody>
                  <a:tcPr anchor="ctr"/>
                </a:tc>
                <a:tc>
                  <a:txBody>
                    <a:bodyPr/>
                    <a:lstStyle/>
                    <a:p>
                      <a:pPr algn="ctr" fontAlgn="base"/>
                      <a:r>
                        <a:rPr lang="en-US" sz="1800">
                          <a:effectLst/>
                        </a:rPr>
                        <a:t>2020​</a:t>
                      </a:r>
                      <a:endParaRPr lang="en-US" b="0" i="0">
                        <a:solidFill>
                          <a:srgbClr val="000000"/>
                        </a:solidFill>
                        <a:effectLst/>
                      </a:endParaRPr>
                    </a:p>
                  </a:txBody>
                  <a:tcPr/>
                </a:tc>
                <a:tc>
                  <a:txBody>
                    <a:bodyPr/>
                    <a:lstStyle/>
                    <a:p>
                      <a:pPr algn="ctr" fontAlgn="base"/>
                      <a:r>
                        <a:rPr lang="en-US" sz="1800" u="none" strike="noStrike">
                          <a:effectLst/>
                        </a:rPr>
                        <a:t>139</a:t>
                      </a:r>
                      <a:r>
                        <a:rPr lang="en-US" sz="1800">
                          <a:effectLst/>
                        </a:rPr>
                        <a:t>​</a:t>
                      </a:r>
                      <a:endParaRPr lang="en-US" b="0" i="0">
                        <a:solidFill>
                          <a:srgbClr val="000000"/>
                        </a:solidFill>
                        <a:effectLst/>
                      </a:endParaRPr>
                    </a:p>
                  </a:txBody>
                  <a:tcPr/>
                </a:tc>
                <a:tc>
                  <a:txBody>
                    <a:bodyPr/>
                    <a:lstStyle/>
                    <a:p>
                      <a:pPr algn="ctr" fontAlgn="base"/>
                      <a:r>
                        <a:rPr lang="en-US" sz="1800" u="none" strike="noStrike">
                          <a:effectLst/>
                        </a:rPr>
                        <a:t>29636</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2293905604"/>
                  </a:ext>
                </a:extLst>
              </a:tr>
            </a:tbl>
          </a:graphicData>
        </a:graphic>
      </p:graphicFrame>
    </p:spTree>
    <p:extLst>
      <p:ext uri="{BB962C8B-B14F-4D97-AF65-F5344CB8AC3E}">
        <p14:creationId xmlns:p14="http://schemas.microsoft.com/office/powerpoint/2010/main" val="28326064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C04DD418-3D5F-8FF3-9572-2FA9CC7D5916}"/>
              </a:ext>
            </a:extLst>
          </p:cNvPr>
          <p:cNvPicPr>
            <a:picLocks noChangeAspect="1"/>
          </p:cNvPicPr>
          <p:nvPr/>
        </p:nvPicPr>
        <p:blipFill>
          <a:blip r:embed="rId2"/>
          <a:stretch>
            <a:fillRect/>
          </a:stretch>
        </p:blipFill>
        <p:spPr>
          <a:xfrm>
            <a:off x="2136454" y="396523"/>
            <a:ext cx="7924738" cy="5849156"/>
          </a:xfrm>
          <a:prstGeom prst="rect">
            <a:avLst/>
          </a:prstGeom>
          <a:noFill/>
        </p:spPr>
      </p:pic>
    </p:spTree>
    <p:extLst>
      <p:ext uri="{BB962C8B-B14F-4D97-AF65-F5344CB8AC3E}">
        <p14:creationId xmlns:p14="http://schemas.microsoft.com/office/powerpoint/2010/main" val="39709998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7DA5-53CE-0684-D576-15A8ED25A911}"/>
              </a:ext>
            </a:extLst>
          </p:cNvPr>
          <p:cNvSpPr>
            <a:spLocks noGrp="1"/>
          </p:cNvSpPr>
          <p:nvPr>
            <p:ph type="ctrTitle"/>
          </p:nvPr>
        </p:nvSpPr>
        <p:spPr>
          <a:xfrm>
            <a:off x="1148889" y="326932"/>
            <a:ext cx="10672521" cy="932087"/>
          </a:xfrm>
        </p:spPr>
        <p:txBody>
          <a:bodyPr>
            <a:normAutofit/>
          </a:bodyPr>
          <a:lstStyle/>
          <a:p>
            <a:r>
              <a:rPr lang="en-US" sz="2400"/>
              <a:t>Clustering Hospice Facilites by Stay Details, Medicare charges, Distribution of patients by Gender, Ethnicity, Chronic Conditions</a:t>
            </a:r>
          </a:p>
        </p:txBody>
      </p:sp>
      <p:sp>
        <p:nvSpPr>
          <p:cNvPr id="4" name="Content Placeholder 3">
            <a:extLst>
              <a:ext uri="{FF2B5EF4-FFF2-40B4-BE49-F238E27FC236}">
                <a16:creationId xmlns:a16="http://schemas.microsoft.com/office/drawing/2014/main" id="{E01F9D3F-270E-035C-A701-6879ABA4994B}"/>
              </a:ext>
            </a:extLst>
          </p:cNvPr>
          <p:cNvSpPr>
            <a:spLocks noGrp="1"/>
          </p:cNvSpPr>
          <p:nvPr>
            <p:ph idx="1"/>
          </p:nvPr>
        </p:nvSpPr>
        <p:spPr/>
        <p:txBody>
          <a:bodyPr/>
          <a:lstStyle/>
          <a:p>
            <a:endParaRPr lang="en-US"/>
          </a:p>
        </p:txBody>
      </p:sp>
      <p:pic>
        <p:nvPicPr>
          <p:cNvPr id="6" name="Picture 4" descr="Graphical user interface, text, application, email&#10;&#10;Description automatically generated">
            <a:extLst>
              <a:ext uri="{FF2B5EF4-FFF2-40B4-BE49-F238E27FC236}">
                <a16:creationId xmlns:a16="http://schemas.microsoft.com/office/drawing/2014/main" id="{835A4BAC-4C2B-3EAD-2AA2-D0DBFB0D1698}"/>
              </a:ext>
            </a:extLst>
          </p:cNvPr>
          <p:cNvPicPr>
            <a:picLocks noChangeAspect="1"/>
          </p:cNvPicPr>
          <p:nvPr/>
        </p:nvPicPr>
        <p:blipFill>
          <a:blip r:embed="rId2"/>
          <a:stretch>
            <a:fillRect/>
          </a:stretch>
        </p:blipFill>
        <p:spPr>
          <a:xfrm>
            <a:off x="424773" y="1874221"/>
            <a:ext cx="11290787" cy="4288447"/>
          </a:xfrm>
          <a:prstGeom prst="rect">
            <a:avLst/>
          </a:prstGeom>
        </p:spPr>
      </p:pic>
    </p:spTree>
    <p:extLst>
      <p:ext uri="{BB962C8B-B14F-4D97-AF65-F5344CB8AC3E}">
        <p14:creationId xmlns:p14="http://schemas.microsoft.com/office/powerpoint/2010/main" val="27266018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973362D1-085C-C1FD-5FB7-2DAD42BBF11E}"/>
              </a:ext>
            </a:extLst>
          </p:cNvPr>
          <p:cNvPicPr>
            <a:picLocks noGrp="1" noChangeAspect="1"/>
          </p:cNvPicPr>
          <p:nvPr>
            <p:ph idx="1"/>
          </p:nvPr>
        </p:nvPicPr>
        <p:blipFill>
          <a:blip r:embed="rId2"/>
          <a:stretch>
            <a:fillRect/>
          </a:stretch>
        </p:blipFill>
        <p:spPr>
          <a:xfrm>
            <a:off x="251941" y="-2848"/>
            <a:ext cx="8322461" cy="5922898"/>
          </a:xfrm>
        </p:spPr>
      </p:pic>
    </p:spTree>
    <p:extLst>
      <p:ext uri="{BB962C8B-B14F-4D97-AF65-F5344CB8AC3E}">
        <p14:creationId xmlns:p14="http://schemas.microsoft.com/office/powerpoint/2010/main" val="3640283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75FF-43B7-679E-6756-02A96E4F87F1}"/>
              </a:ext>
            </a:extLst>
          </p:cNvPr>
          <p:cNvSpPr>
            <a:spLocks noGrp="1"/>
          </p:cNvSpPr>
          <p:nvPr>
            <p:ph type="ctrTitle"/>
          </p:nvPr>
        </p:nvSpPr>
        <p:spPr/>
        <p:txBody>
          <a:bodyPr>
            <a:normAutofit/>
          </a:bodyPr>
          <a:lstStyle/>
          <a:p>
            <a:pPr algn="ctr"/>
            <a:r>
              <a:rPr lang="en-US" sz="2400">
                <a:latin typeface="Calibri"/>
                <a:cs typeface="Calibri"/>
              </a:rPr>
              <a:t>Clustering SNF Facilities by Stay Details, Medicare charges, Distribution of patients by Gender, Ethnicity, Chronic Conditions</a:t>
            </a:r>
            <a:endParaRPr lang="en-US" sz="2400" b="0"/>
          </a:p>
          <a:p>
            <a:endParaRPr lang="en-US" sz="2400"/>
          </a:p>
        </p:txBody>
      </p:sp>
      <p:pic>
        <p:nvPicPr>
          <p:cNvPr id="5" name="Picture 5" descr="Graphical user interface, text, application, email&#10;&#10;Description automatically generated">
            <a:extLst>
              <a:ext uri="{FF2B5EF4-FFF2-40B4-BE49-F238E27FC236}">
                <a16:creationId xmlns:a16="http://schemas.microsoft.com/office/drawing/2014/main" id="{5E9B0668-A985-CBE2-5FFC-6F7F54ADE1C2}"/>
              </a:ext>
            </a:extLst>
          </p:cNvPr>
          <p:cNvPicPr>
            <a:picLocks noGrp="1" noChangeAspect="1"/>
          </p:cNvPicPr>
          <p:nvPr>
            <p:ph idx="1"/>
          </p:nvPr>
        </p:nvPicPr>
        <p:blipFill>
          <a:blip r:embed="rId2"/>
          <a:stretch>
            <a:fillRect/>
          </a:stretch>
        </p:blipFill>
        <p:spPr>
          <a:xfrm>
            <a:off x="949144" y="2293694"/>
            <a:ext cx="10172700" cy="3505200"/>
          </a:xfrm>
        </p:spPr>
      </p:pic>
    </p:spTree>
    <p:extLst>
      <p:ext uri="{BB962C8B-B14F-4D97-AF65-F5344CB8AC3E}">
        <p14:creationId xmlns:p14="http://schemas.microsoft.com/office/powerpoint/2010/main" val="16979908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120E2BCA-F1A4-6E7D-F2B6-621B96F0CF1A}"/>
              </a:ext>
            </a:extLst>
          </p:cNvPr>
          <p:cNvPicPr>
            <a:picLocks noGrp="1" noChangeAspect="1"/>
          </p:cNvPicPr>
          <p:nvPr>
            <p:ph idx="1"/>
          </p:nvPr>
        </p:nvPicPr>
        <p:blipFill>
          <a:blip r:embed="rId2"/>
          <a:stretch>
            <a:fillRect/>
          </a:stretch>
        </p:blipFill>
        <p:spPr>
          <a:xfrm>
            <a:off x="580186" y="316701"/>
            <a:ext cx="8182167" cy="5873736"/>
          </a:xfrm>
        </p:spPr>
      </p:pic>
    </p:spTree>
    <p:extLst>
      <p:ext uri="{BB962C8B-B14F-4D97-AF65-F5344CB8AC3E}">
        <p14:creationId xmlns:p14="http://schemas.microsoft.com/office/powerpoint/2010/main" val="34381611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EF1E-88CF-0381-47B6-E0BA29B40B79}"/>
              </a:ext>
            </a:extLst>
          </p:cNvPr>
          <p:cNvSpPr>
            <a:spLocks noGrp="1"/>
          </p:cNvSpPr>
          <p:nvPr>
            <p:ph type="ctrTitle"/>
          </p:nvPr>
        </p:nvSpPr>
        <p:spPr>
          <a:xfrm>
            <a:off x="706437" y="188643"/>
            <a:ext cx="10672521" cy="932087"/>
          </a:xfrm>
        </p:spPr>
        <p:txBody>
          <a:bodyPr>
            <a:normAutofit/>
          </a:bodyPr>
          <a:lstStyle/>
          <a:p>
            <a:r>
              <a:rPr lang="en-US" sz="2400"/>
              <a:t>Clustering for Inpatient Rehab facilities is done among Medicare charges, gender distribution, ethnicity and some chronic condition.</a:t>
            </a:r>
          </a:p>
        </p:txBody>
      </p:sp>
      <p:pic>
        <p:nvPicPr>
          <p:cNvPr id="5" name="Picture 5" descr="Graphical user interface, text&#10;&#10;Description automatically generated">
            <a:extLst>
              <a:ext uri="{FF2B5EF4-FFF2-40B4-BE49-F238E27FC236}">
                <a16:creationId xmlns:a16="http://schemas.microsoft.com/office/drawing/2014/main" id="{DE059710-4A11-E15A-CB46-E67EB7A7BE7C}"/>
              </a:ext>
            </a:extLst>
          </p:cNvPr>
          <p:cNvPicPr>
            <a:picLocks noGrp="1" noChangeAspect="1"/>
          </p:cNvPicPr>
          <p:nvPr>
            <p:ph idx="1"/>
          </p:nvPr>
        </p:nvPicPr>
        <p:blipFill>
          <a:blip r:embed="rId2"/>
          <a:stretch>
            <a:fillRect/>
          </a:stretch>
        </p:blipFill>
        <p:spPr>
          <a:xfrm>
            <a:off x="964927" y="1177024"/>
            <a:ext cx="8826069" cy="4743026"/>
          </a:xfrm>
        </p:spPr>
      </p:pic>
    </p:spTree>
    <p:extLst>
      <p:ext uri="{BB962C8B-B14F-4D97-AF65-F5344CB8AC3E}">
        <p14:creationId xmlns:p14="http://schemas.microsoft.com/office/powerpoint/2010/main" val="480438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0622-5CCF-8651-24C3-FCD1582DF9E6}"/>
              </a:ext>
            </a:extLst>
          </p:cNvPr>
          <p:cNvSpPr>
            <a:spLocks noGrp="1"/>
          </p:cNvSpPr>
          <p:nvPr>
            <p:ph type="ctrTitle"/>
          </p:nvPr>
        </p:nvSpPr>
        <p:spPr>
          <a:xfrm>
            <a:off x="706437" y="250094"/>
            <a:ext cx="10672521" cy="932087"/>
          </a:xfrm>
        </p:spPr>
        <p:txBody>
          <a:bodyPr>
            <a:normAutofit fontScale="90000"/>
          </a:bodyPr>
          <a:lstStyle/>
          <a:p>
            <a:r>
              <a:rPr lang="en-US" sz="2400"/>
              <a:t>Clustering Long-term care facilities by Stay Details, Medicare charges, Distribution of Patients by gender, Ethnicity, chronic conditions </a:t>
            </a:r>
            <a:r>
              <a:rPr lang="en-US"/>
              <a:t>. </a:t>
            </a:r>
          </a:p>
        </p:txBody>
      </p:sp>
      <p:pic>
        <p:nvPicPr>
          <p:cNvPr id="5" name="Picture 5" descr="Text&#10;&#10;Description automatically generated">
            <a:extLst>
              <a:ext uri="{FF2B5EF4-FFF2-40B4-BE49-F238E27FC236}">
                <a16:creationId xmlns:a16="http://schemas.microsoft.com/office/drawing/2014/main" id="{5D6C6D02-0A1A-B270-BDB8-5B9BD9882FEA}"/>
              </a:ext>
            </a:extLst>
          </p:cNvPr>
          <p:cNvPicPr>
            <a:picLocks noGrp="1" noChangeAspect="1"/>
          </p:cNvPicPr>
          <p:nvPr>
            <p:ph idx="1"/>
          </p:nvPr>
        </p:nvPicPr>
        <p:blipFill>
          <a:blip r:embed="rId2"/>
          <a:stretch>
            <a:fillRect/>
          </a:stretch>
        </p:blipFill>
        <p:spPr>
          <a:xfrm>
            <a:off x="516860" y="1250765"/>
            <a:ext cx="9193719" cy="4669285"/>
          </a:xfrm>
        </p:spPr>
      </p:pic>
    </p:spTree>
    <p:extLst>
      <p:ext uri="{BB962C8B-B14F-4D97-AF65-F5344CB8AC3E}">
        <p14:creationId xmlns:p14="http://schemas.microsoft.com/office/powerpoint/2010/main" val="24824336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239361-BC74-8BFD-BCB5-A985B43DE5FD}"/>
              </a:ext>
            </a:extLst>
          </p:cNvPr>
          <p:cNvSpPr>
            <a:spLocks noGrp="1"/>
          </p:cNvSpPr>
          <p:nvPr>
            <p:ph idx="4294967295"/>
          </p:nvPr>
        </p:nvSpPr>
        <p:spPr>
          <a:xfrm>
            <a:off x="0" y="2173288"/>
            <a:ext cx="10687050" cy="3746500"/>
          </a:xfrm>
        </p:spPr>
        <p:txBody>
          <a:bodyPr vert="horz" lIns="91440" tIns="45720" rIns="91440" bIns="45720" rtlCol="0" anchor="t">
            <a:normAutofit/>
          </a:bodyPr>
          <a:lstStyle/>
          <a:p>
            <a:pPr marL="456565" indent="-456565"/>
            <a:r>
              <a:rPr lang="en-US" b="1"/>
              <a:t>                                           </a:t>
            </a:r>
            <a:r>
              <a:rPr lang="en-US" sz="4000" b="1"/>
              <a:t> </a:t>
            </a:r>
            <a:r>
              <a:rPr lang="en-US" sz="4800" b="1"/>
              <a:t>THANK YOU</a:t>
            </a:r>
            <a:endParaRPr lang="en-US" sz="4800" b="1">
              <a:cs typeface="Calibri"/>
            </a:endParaRPr>
          </a:p>
        </p:txBody>
      </p:sp>
    </p:spTree>
    <p:extLst>
      <p:ext uri="{BB962C8B-B14F-4D97-AF65-F5344CB8AC3E}">
        <p14:creationId xmlns:p14="http://schemas.microsoft.com/office/powerpoint/2010/main" val="110213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LIST OF TABLES</a:t>
            </a:r>
            <a:endParaRPr lang="en-US" sz="2800" b="0"/>
          </a:p>
        </p:txBody>
      </p:sp>
      <p:pic>
        <p:nvPicPr>
          <p:cNvPr id="7" name="Picture 6">
            <a:extLst>
              <a:ext uri="{FF2B5EF4-FFF2-40B4-BE49-F238E27FC236}">
                <a16:creationId xmlns:a16="http://schemas.microsoft.com/office/drawing/2014/main" id="{7D2D07BC-7F23-FAAC-6830-DC3C3B2A27DD}"/>
              </a:ext>
            </a:extLst>
          </p:cNvPr>
          <p:cNvPicPr>
            <a:picLocks noChangeAspect="1"/>
          </p:cNvPicPr>
          <p:nvPr/>
        </p:nvPicPr>
        <p:blipFill>
          <a:blip r:embed="rId2"/>
          <a:stretch>
            <a:fillRect/>
          </a:stretch>
        </p:blipFill>
        <p:spPr>
          <a:xfrm>
            <a:off x="1074655" y="820131"/>
            <a:ext cx="9898145" cy="5408447"/>
          </a:xfrm>
          <a:prstGeom prst="rect">
            <a:avLst/>
          </a:prstGeom>
        </p:spPr>
      </p:pic>
    </p:spTree>
    <p:extLst>
      <p:ext uri="{BB962C8B-B14F-4D97-AF65-F5344CB8AC3E}">
        <p14:creationId xmlns:p14="http://schemas.microsoft.com/office/powerpoint/2010/main" val="132164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TABLE CREATION IN PYTHON</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nvGrpSpPr>
          <p:cNvPr id="3" name="Group 2">
            <a:extLst>
              <a:ext uri="{FF2B5EF4-FFF2-40B4-BE49-F238E27FC236}">
                <a16:creationId xmlns:a16="http://schemas.microsoft.com/office/drawing/2014/main" id="{6D19C79E-E681-4355-5641-43411958C817}"/>
              </a:ext>
            </a:extLst>
          </p:cNvPr>
          <p:cNvGrpSpPr/>
          <p:nvPr/>
        </p:nvGrpSpPr>
        <p:grpSpPr>
          <a:xfrm>
            <a:off x="488867" y="911484"/>
            <a:ext cx="11028636" cy="5104303"/>
            <a:chOff x="488867" y="911484"/>
            <a:chExt cx="11028636" cy="5104303"/>
          </a:xfrm>
        </p:grpSpPr>
        <p:pic>
          <p:nvPicPr>
            <p:cNvPr id="7" name="Picture 7" descr="Graphical user interface, text, application, email&#10;&#10;Description automatically generated">
              <a:extLst>
                <a:ext uri="{FF2B5EF4-FFF2-40B4-BE49-F238E27FC236}">
                  <a16:creationId xmlns:a16="http://schemas.microsoft.com/office/drawing/2014/main" id="{78032050-CF25-1E01-51EC-523CAC2B3A86}"/>
                </a:ext>
              </a:extLst>
            </p:cNvPr>
            <p:cNvPicPr>
              <a:picLocks noChangeAspect="1"/>
            </p:cNvPicPr>
            <p:nvPr/>
          </p:nvPicPr>
          <p:blipFill>
            <a:blip r:embed="rId2"/>
            <a:stretch>
              <a:fillRect/>
            </a:stretch>
          </p:blipFill>
          <p:spPr>
            <a:xfrm>
              <a:off x="488867" y="911484"/>
              <a:ext cx="7265719" cy="5104303"/>
            </a:xfrm>
            <a:prstGeom prst="rect">
              <a:avLst/>
            </a:prstGeom>
          </p:spPr>
        </p:pic>
        <p:sp>
          <p:nvSpPr>
            <p:cNvPr id="9" name="TextBox 8">
              <a:extLst>
                <a:ext uri="{FF2B5EF4-FFF2-40B4-BE49-F238E27FC236}">
                  <a16:creationId xmlns:a16="http://schemas.microsoft.com/office/drawing/2014/main" id="{D8AC163E-EC02-7902-3267-6ED3C514BAD2}"/>
                </a:ext>
              </a:extLst>
            </p:cNvPr>
            <p:cNvSpPr txBox="1"/>
            <p:nvPr/>
          </p:nvSpPr>
          <p:spPr>
            <a:xfrm>
              <a:off x="7754586" y="1430762"/>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Establishing Connection to MariaDB Server</a:t>
              </a:r>
            </a:p>
          </p:txBody>
        </p:sp>
        <p:sp>
          <p:nvSpPr>
            <p:cNvPr id="11" name="TextBox 10">
              <a:extLst>
                <a:ext uri="{FF2B5EF4-FFF2-40B4-BE49-F238E27FC236}">
                  <a16:creationId xmlns:a16="http://schemas.microsoft.com/office/drawing/2014/main" id="{39A4357E-57AA-AADD-FAE9-44CC43FC1F0D}"/>
                </a:ext>
              </a:extLst>
            </p:cNvPr>
            <p:cNvSpPr txBox="1"/>
            <p:nvPr/>
          </p:nvSpPr>
          <p:spPr>
            <a:xfrm>
              <a:off x="7813887" y="3063098"/>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Empty Table Creation</a:t>
              </a:r>
            </a:p>
          </p:txBody>
        </p:sp>
        <p:sp>
          <p:nvSpPr>
            <p:cNvPr id="12" name="TextBox 11">
              <a:extLst>
                <a:ext uri="{FF2B5EF4-FFF2-40B4-BE49-F238E27FC236}">
                  <a16:creationId xmlns:a16="http://schemas.microsoft.com/office/drawing/2014/main" id="{BE7F5CF7-3704-9F23-AA9B-D25048757B20}"/>
                </a:ext>
              </a:extLst>
            </p:cNvPr>
            <p:cNvSpPr txBox="1"/>
            <p:nvPr/>
          </p:nvSpPr>
          <p:spPr>
            <a:xfrm>
              <a:off x="7754586" y="4695434"/>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Loading Data file into Table</a:t>
              </a:r>
              <a:endParaRPr lang="en-US" dirty="0"/>
            </a:p>
          </p:txBody>
        </p:sp>
      </p:grpSp>
      <p:sp>
        <p:nvSpPr>
          <p:cNvPr id="13" name="TextBox 12">
            <a:extLst>
              <a:ext uri="{FF2B5EF4-FFF2-40B4-BE49-F238E27FC236}">
                <a16:creationId xmlns:a16="http://schemas.microsoft.com/office/drawing/2014/main" id="{81F17647-36D1-6F8B-49D9-F762C4DFA0AC}"/>
              </a:ext>
            </a:extLst>
          </p:cNvPr>
          <p:cNvSpPr txBox="1"/>
          <p:nvPr/>
        </p:nvSpPr>
        <p:spPr>
          <a:xfrm>
            <a:off x="8212424" y="592643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Additional Table scripts in Appendix</a:t>
            </a:r>
          </a:p>
        </p:txBody>
      </p:sp>
    </p:spTree>
    <p:extLst>
      <p:ext uri="{BB962C8B-B14F-4D97-AF65-F5344CB8AC3E}">
        <p14:creationId xmlns:p14="http://schemas.microsoft.com/office/powerpoint/2010/main" val="1516655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63797" y="459134"/>
            <a:ext cx="10672521" cy="932087"/>
          </a:xfrm>
        </p:spPr>
        <p:txBody>
          <a:bodyPr>
            <a:normAutofit/>
          </a:bodyPr>
          <a:lstStyle/>
          <a:p>
            <a:pPr algn="ctr">
              <a:lnSpc>
                <a:spcPct val="90000"/>
              </a:lnSpc>
            </a:pPr>
            <a:r>
              <a:rPr lang="en-US" sz="2800"/>
              <a:t>TABLES LOADED DIRECTLY INTO MARIA DB</a:t>
            </a:r>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
        <p:nvSpPr>
          <p:cNvPr id="3" name="TextBox 2">
            <a:extLst>
              <a:ext uri="{FF2B5EF4-FFF2-40B4-BE49-F238E27FC236}">
                <a16:creationId xmlns:a16="http://schemas.microsoft.com/office/drawing/2014/main" id="{BB35C7BC-1BF8-E6E9-1B73-42ED9CB7B899}"/>
              </a:ext>
            </a:extLst>
          </p:cNvPr>
          <p:cNvSpPr txBox="1"/>
          <p:nvPr/>
        </p:nvSpPr>
        <p:spPr>
          <a:xfrm>
            <a:off x="1183500" y="1711812"/>
            <a:ext cx="76942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pachh_2020v2  - Home Health Facility 2020 Data</a:t>
            </a:r>
            <a:endParaRPr lang="en-US">
              <a:cs typeface="Arial"/>
            </a:endParaRPr>
          </a:p>
          <a:p>
            <a:pPr marL="342900" indent="-342900">
              <a:buAutoNum type="arabicPeriod"/>
            </a:pPr>
            <a:r>
              <a:rPr lang="en-US">
                <a:ea typeface="+mn-lt"/>
                <a:cs typeface="+mn-lt"/>
              </a:rPr>
              <a:t>pacirf_2020v2 - Inpatient Rehab Facility 2020 Data</a:t>
            </a:r>
            <a:endParaRPr lang="en-US">
              <a:cs typeface="Arial"/>
            </a:endParaRPr>
          </a:p>
          <a:p>
            <a:pPr marL="342900" indent="-342900">
              <a:buAutoNum type="arabicPeriod"/>
            </a:pPr>
            <a:r>
              <a:rPr lang="en-US">
                <a:ea typeface="+mn-lt"/>
                <a:cs typeface="+mn-lt"/>
              </a:rPr>
              <a:t>pacltc_2020v2 - Long Term Care Facility 2020 Data</a:t>
            </a:r>
            <a:endParaRPr lang="en-US">
              <a:cs typeface="Arial"/>
            </a:endParaRPr>
          </a:p>
          <a:p>
            <a:pPr marL="342900" indent="-342900">
              <a:buAutoNum type="arabicPeriod"/>
            </a:pPr>
            <a:r>
              <a:rPr lang="en-US">
                <a:ea typeface="+mn-lt"/>
                <a:cs typeface="+mn-lt"/>
              </a:rPr>
              <a:t>usstatepop_2020 - US State Population Data</a:t>
            </a:r>
            <a:endParaRPr lang="en-US">
              <a:cs typeface="Arial"/>
            </a:endParaRPr>
          </a:p>
          <a:p>
            <a:pPr marL="342900" indent="-342900">
              <a:buAutoNum type="arabicPeriod"/>
            </a:pPr>
            <a:r>
              <a:rPr lang="en-US">
                <a:ea typeface="+mn-lt"/>
                <a:cs typeface="+mn-lt"/>
              </a:rPr>
              <a:t>city_pop_2020 - City Population Data</a:t>
            </a:r>
            <a:endParaRPr lang="en-US">
              <a:cs typeface="Arial"/>
            </a:endParaRPr>
          </a:p>
        </p:txBody>
      </p:sp>
    </p:spTree>
    <p:extLst>
      <p:ext uri="{BB962C8B-B14F-4D97-AF65-F5344CB8AC3E}">
        <p14:creationId xmlns:p14="http://schemas.microsoft.com/office/powerpoint/2010/main" val="65699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760315" y="440320"/>
            <a:ext cx="10672521" cy="932087"/>
          </a:xfrm>
        </p:spPr>
        <p:txBody>
          <a:bodyPr>
            <a:normAutofit/>
          </a:bodyPr>
          <a:lstStyle/>
          <a:p>
            <a:pPr algn="ctr">
              <a:lnSpc>
                <a:spcPct val="90000"/>
              </a:lnSpc>
            </a:pPr>
            <a:r>
              <a:rPr lang="en-US" sz="2800"/>
              <a:t>TABLE CREATION IN MARIADB</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39A4357E-57AA-AADD-FAE9-44CC43FC1F0D}"/>
              </a:ext>
            </a:extLst>
          </p:cNvPr>
          <p:cNvSpPr txBox="1"/>
          <p:nvPr/>
        </p:nvSpPr>
        <p:spPr>
          <a:xfrm>
            <a:off x="827973" y="1508360"/>
            <a:ext cx="10690265" cy="375487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just"/>
            <a:r>
              <a:rPr lang="en-US" sz="1400">
                <a:ea typeface="+mn-lt"/>
                <a:cs typeface="+mn-lt"/>
              </a:rPr>
              <a:t>CREATE TABLE </a:t>
            </a:r>
            <a:r>
              <a:rPr lang="en-US" sz="1400" b="1">
                <a:ea typeface="+mn-lt"/>
                <a:cs typeface="+mn-lt"/>
              </a:rPr>
              <a:t>IHP_TOPDISCH_DISEASE_18</a:t>
            </a:r>
            <a:r>
              <a:rPr lang="en-US" sz="1400">
                <a:ea typeface="+mn-lt"/>
                <a:cs typeface="+mn-lt"/>
              </a:rPr>
              <a:t> AS (SELECT A.DRG_CD, A.DRG_DESC, SUM(A.TOT_DSCHRGS) AS TOT_DSCH_18 FROM Inpatient_2018_PrvSrv A</a:t>
            </a:r>
            <a:endParaRPr lang="en-US">
              <a:cs typeface="Arial"/>
            </a:endParaRPr>
          </a:p>
          <a:p>
            <a:pPr algn="just"/>
            <a:r>
              <a:rPr lang="en-US" sz="1400">
                <a:ea typeface="+mn-lt"/>
                <a:cs typeface="+mn-lt"/>
              </a:rPr>
              <a:t>WHERE A.DRG_CD IN (871,291,470,177,193,872,189,378,392,690)</a:t>
            </a:r>
            <a:endParaRPr lang="en-US">
              <a:cs typeface="Calibri" panose="020F0502020204030204"/>
            </a:endParaRPr>
          </a:p>
          <a:p>
            <a:pPr algn="just"/>
            <a:r>
              <a:rPr lang="en-US" sz="1400">
                <a:ea typeface="+mn-lt"/>
                <a:cs typeface="+mn-lt"/>
              </a:rPr>
              <a:t>GROUP BY A.DRG_CD, A.DRG_DESC ORDER BY SUM(A.TOT_DSCHRGS) DESC);</a:t>
            </a:r>
            <a:endParaRPr lang="en-US">
              <a:ea typeface="+mn-lt"/>
              <a:cs typeface="+mn-lt"/>
            </a:endParaRPr>
          </a:p>
          <a:p>
            <a:pPr algn="just"/>
            <a:endParaRPr lang="en-US" sz="1400">
              <a:cs typeface="Arial"/>
            </a:endParaRPr>
          </a:p>
          <a:p>
            <a:pPr algn="just"/>
            <a:r>
              <a:rPr lang="en-US" sz="1400">
                <a:ea typeface="+mn-lt"/>
                <a:cs typeface="+mn-lt"/>
              </a:rPr>
              <a:t>CREATE TABLE </a:t>
            </a:r>
            <a:r>
              <a:rPr lang="en-US" sz="1400" b="1">
                <a:ea typeface="+mn-lt"/>
                <a:cs typeface="+mn-lt"/>
              </a:rPr>
              <a:t>IHP_TOPDISCH_STATE_18</a:t>
            </a:r>
            <a:r>
              <a:rPr lang="en-US" sz="1400">
                <a:ea typeface="+mn-lt"/>
                <a:cs typeface="+mn-lt"/>
              </a:rPr>
              <a:t> AS (SELECT </a:t>
            </a:r>
            <a:r>
              <a:rPr lang="en-US" sz="1400" err="1">
                <a:ea typeface="+mn-lt"/>
                <a:cs typeface="+mn-lt"/>
              </a:rPr>
              <a:t>A.Prv_State</a:t>
            </a:r>
            <a:r>
              <a:rPr lang="en-US" sz="1400">
                <a:ea typeface="+mn-lt"/>
                <a:cs typeface="+mn-lt"/>
              </a:rPr>
              <a:t>, SUM(A.TOT_DSCHRGS) AS TOT_DSCH_18</a:t>
            </a:r>
            <a:endParaRPr lang="en-US">
              <a:cs typeface="Arial"/>
            </a:endParaRPr>
          </a:p>
          <a:p>
            <a:pPr algn="just"/>
            <a:r>
              <a:rPr lang="en-US" sz="1400">
                <a:ea typeface="+mn-lt"/>
                <a:cs typeface="+mn-lt"/>
              </a:rPr>
              <a:t>FROM Inpatient_2018_PrvSrv A WHERE </a:t>
            </a:r>
            <a:r>
              <a:rPr lang="en-US" sz="1400" err="1">
                <a:ea typeface="+mn-lt"/>
                <a:cs typeface="+mn-lt"/>
              </a:rPr>
              <a:t>A.Prv_State</a:t>
            </a:r>
            <a:r>
              <a:rPr lang="en-US" sz="1400">
                <a:ea typeface="+mn-lt"/>
                <a:cs typeface="+mn-lt"/>
              </a:rPr>
              <a:t> IN ('FL','CA','TX','NY','IL','PA','OH','NC','MI','MA')</a:t>
            </a:r>
            <a:endParaRPr lang="en-US">
              <a:cs typeface="Calibri" panose="020F0502020204030204"/>
            </a:endParaRPr>
          </a:p>
          <a:p>
            <a:pPr algn="just"/>
            <a:r>
              <a:rPr lang="en-US" sz="1400">
                <a:ea typeface="+mn-lt"/>
                <a:cs typeface="+mn-lt"/>
              </a:rPr>
              <a:t>GROUP BY </a:t>
            </a:r>
            <a:r>
              <a:rPr lang="en-US" sz="1400" err="1">
                <a:ea typeface="+mn-lt"/>
                <a:cs typeface="+mn-lt"/>
              </a:rPr>
              <a:t>A.Prv_State</a:t>
            </a:r>
            <a:r>
              <a:rPr lang="en-US" sz="1400">
                <a:ea typeface="+mn-lt"/>
                <a:cs typeface="+mn-lt"/>
              </a:rPr>
              <a:t> ORDER BY SUM(A.TOT_DSCHRGS) DESC);</a:t>
            </a:r>
            <a:endParaRPr lang="en-US" err="1">
              <a:cs typeface="Arial"/>
            </a:endParaRPr>
          </a:p>
          <a:p>
            <a:pPr algn="just"/>
            <a:endParaRPr lang="en-US" sz="1400">
              <a:cs typeface="Arial"/>
            </a:endParaRPr>
          </a:p>
          <a:p>
            <a:pPr algn="just"/>
            <a:endParaRPr lang="en-US" sz="1400">
              <a:cs typeface="Arial"/>
            </a:endParaRPr>
          </a:p>
          <a:p>
            <a:pPr algn="just"/>
            <a:r>
              <a:rPr lang="en-US" sz="1400">
                <a:ea typeface="+mn-lt"/>
                <a:cs typeface="+mn-lt"/>
              </a:rPr>
              <a:t>CREATE TABLE </a:t>
            </a:r>
            <a:r>
              <a:rPr lang="en-US" sz="1400" b="1">
                <a:ea typeface="+mn-lt"/>
                <a:cs typeface="+mn-lt"/>
              </a:rPr>
              <a:t>OPD_TOPDISCH_DISEASE_18</a:t>
            </a:r>
            <a:r>
              <a:rPr lang="en-US" sz="1400">
                <a:ea typeface="+mn-lt"/>
                <a:cs typeface="+mn-lt"/>
              </a:rPr>
              <a:t> AS SELECT </a:t>
            </a:r>
            <a:r>
              <a:rPr lang="en-US" sz="1400" err="1">
                <a:ea typeface="+mn-lt"/>
                <a:cs typeface="+mn-lt"/>
              </a:rPr>
              <a:t>A.APC_Cd</a:t>
            </a:r>
            <a:r>
              <a:rPr lang="en-US" sz="1400">
                <a:ea typeface="+mn-lt"/>
                <a:cs typeface="+mn-lt"/>
              </a:rPr>
              <a:t>, </a:t>
            </a:r>
            <a:r>
              <a:rPr lang="en-US" sz="1400" err="1">
                <a:ea typeface="+mn-lt"/>
                <a:cs typeface="+mn-lt"/>
              </a:rPr>
              <a:t>A.APC_Desc</a:t>
            </a:r>
            <a:r>
              <a:rPr lang="en-US" sz="1400">
                <a:ea typeface="+mn-lt"/>
                <a:cs typeface="+mn-lt"/>
              </a:rPr>
              <a:t>, SUM(</a:t>
            </a:r>
            <a:r>
              <a:rPr lang="en-US" sz="1400" err="1">
                <a:ea typeface="+mn-lt"/>
                <a:cs typeface="+mn-lt"/>
              </a:rPr>
              <a:t>A.Bene_Cnt</a:t>
            </a:r>
            <a:r>
              <a:rPr lang="en-US" sz="1400">
                <a:ea typeface="+mn-lt"/>
                <a:cs typeface="+mn-lt"/>
              </a:rPr>
              <a:t>) AS TOT_DSCH_18</a:t>
            </a:r>
            <a:endParaRPr lang="en-US">
              <a:cs typeface="Arial"/>
            </a:endParaRPr>
          </a:p>
          <a:p>
            <a:pPr algn="just"/>
            <a:r>
              <a:rPr lang="en-US" sz="1400">
                <a:ea typeface="+mn-lt"/>
                <a:cs typeface="+mn-lt"/>
              </a:rPr>
              <a:t>FROM Outpatient_2018_PrvSrv A WHERE </a:t>
            </a:r>
            <a:r>
              <a:rPr lang="en-US" sz="1400" err="1">
                <a:ea typeface="+mn-lt"/>
                <a:cs typeface="+mn-lt"/>
              </a:rPr>
              <a:t>A.APC_Cd</a:t>
            </a:r>
            <a:r>
              <a:rPr lang="en-US" sz="1400">
                <a:ea typeface="+mn-lt"/>
                <a:cs typeface="+mn-lt"/>
              </a:rPr>
              <a:t> IN (8011,5072,5191,5115,5491,5114,5302,5361,5193,5373)</a:t>
            </a:r>
            <a:endParaRPr lang="en-US">
              <a:cs typeface="Calibri" panose="020F0502020204030204"/>
            </a:endParaRPr>
          </a:p>
          <a:p>
            <a:pPr algn="just"/>
            <a:r>
              <a:rPr lang="en-US" sz="1400">
                <a:ea typeface="+mn-lt"/>
                <a:cs typeface="+mn-lt"/>
              </a:rPr>
              <a:t>GROUP BY </a:t>
            </a:r>
            <a:r>
              <a:rPr lang="en-US" sz="1400" err="1">
                <a:ea typeface="+mn-lt"/>
                <a:cs typeface="+mn-lt"/>
              </a:rPr>
              <a:t>A.APC_Cd</a:t>
            </a:r>
            <a:r>
              <a:rPr lang="en-US" sz="1400">
                <a:ea typeface="+mn-lt"/>
                <a:cs typeface="+mn-lt"/>
              </a:rPr>
              <a:t>, </a:t>
            </a:r>
            <a:r>
              <a:rPr lang="en-US" sz="1400" err="1">
                <a:ea typeface="+mn-lt"/>
                <a:cs typeface="+mn-lt"/>
              </a:rPr>
              <a:t>A.APC_Desc</a:t>
            </a:r>
            <a:r>
              <a:rPr lang="en-US" sz="1400">
                <a:ea typeface="+mn-lt"/>
                <a:cs typeface="+mn-lt"/>
              </a:rPr>
              <a:t> ORDER BY SUM(</a:t>
            </a:r>
            <a:r>
              <a:rPr lang="en-US" sz="1400" err="1">
                <a:ea typeface="+mn-lt"/>
                <a:cs typeface="+mn-lt"/>
              </a:rPr>
              <a:t>A.Bene_Cnt</a:t>
            </a:r>
            <a:r>
              <a:rPr lang="en-US" sz="1400">
                <a:ea typeface="+mn-lt"/>
                <a:cs typeface="+mn-lt"/>
              </a:rPr>
              <a:t>) DESC</a:t>
            </a:r>
            <a:endParaRPr lang="en-US" err="1">
              <a:ea typeface="+mn-lt"/>
              <a:cs typeface="+mn-lt"/>
            </a:endParaRPr>
          </a:p>
          <a:p>
            <a:pPr algn="just"/>
            <a:endParaRPr lang="en-US" sz="1400">
              <a:cs typeface="Arial"/>
            </a:endParaRPr>
          </a:p>
          <a:p>
            <a:pPr algn="just"/>
            <a:r>
              <a:rPr lang="en-US" sz="1400">
                <a:ea typeface="+mn-lt"/>
                <a:cs typeface="+mn-lt"/>
              </a:rPr>
              <a:t>CREATE TABLE </a:t>
            </a:r>
            <a:r>
              <a:rPr lang="en-US" sz="1400" b="1">
                <a:ea typeface="+mn-lt"/>
                <a:cs typeface="+mn-lt"/>
              </a:rPr>
              <a:t>OPD_TOPDISCH_STATE_18</a:t>
            </a:r>
            <a:r>
              <a:rPr lang="en-US" sz="1400">
                <a:ea typeface="+mn-lt"/>
                <a:cs typeface="+mn-lt"/>
              </a:rPr>
              <a:t> AS SELECT </a:t>
            </a:r>
            <a:r>
              <a:rPr lang="en-US" sz="1400" err="1">
                <a:ea typeface="+mn-lt"/>
                <a:cs typeface="+mn-lt"/>
              </a:rPr>
              <a:t>A.Prv_State</a:t>
            </a:r>
            <a:r>
              <a:rPr lang="en-US" sz="1400">
                <a:ea typeface="+mn-lt"/>
                <a:cs typeface="+mn-lt"/>
              </a:rPr>
              <a:t>, SUM(</a:t>
            </a:r>
            <a:r>
              <a:rPr lang="en-US" sz="1400" err="1">
                <a:ea typeface="+mn-lt"/>
                <a:cs typeface="+mn-lt"/>
              </a:rPr>
              <a:t>A.Bene_Cnt</a:t>
            </a:r>
            <a:r>
              <a:rPr lang="en-US" sz="1400">
                <a:ea typeface="+mn-lt"/>
                <a:cs typeface="+mn-lt"/>
              </a:rPr>
              <a:t>) AS TOT_DSCH_18</a:t>
            </a:r>
            <a:endParaRPr lang="en-US">
              <a:cs typeface="Arial"/>
            </a:endParaRPr>
          </a:p>
          <a:p>
            <a:pPr algn="just"/>
            <a:r>
              <a:rPr lang="en-US" sz="1400">
                <a:ea typeface="+mn-lt"/>
                <a:cs typeface="+mn-lt"/>
              </a:rPr>
              <a:t>FROM Outpatient_2018_PrvSrv A WHERE </a:t>
            </a:r>
            <a:r>
              <a:rPr lang="en-US" sz="1400" err="1">
                <a:ea typeface="+mn-lt"/>
                <a:cs typeface="+mn-lt"/>
              </a:rPr>
              <a:t>A.Prv_State</a:t>
            </a:r>
            <a:r>
              <a:rPr lang="en-US" sz="1400">
                <a:ea typeface="+mn-lt"/>
                <a:cs typeface="+mn-lt"/>
              </a:rPr>
              <a:t> IN ('CA','TX','FL','NY','IL','OH','PA','NC','MI','VA')</a:t>
            </a:r>
            <a:endParaRPr lang="en-US">
              <a:cs typeface="Calibri" panose="020F0502020204030204"/>
            </a:endParaRPr>
          </a:p>
          <a:p>
            <a:pPr algn="just"/>
            <a:r>
              <a:rPr lang="en-US" sz="1400">
                <a:ea typeface="+mn-lt"/>
                <a:cs typeface="+mn-lt"/>
              </a:rPr>
              <a:t>GROUP BY </a:t>
            </a:r>
            <a:r>
              <a:rPr lang="en-US" sz="1400" err="1">
                <a:ea typeface="+mn-lt"/>
                <a:cs typeface="+mn-lt"/>
              </a:rPr>
              <a:t>A.Prv_State</a:t>
            </a:r>
            <a:r>
              <a:rPr lang="en-US" sz="1400">
                <a:ea typeface="+mn-lt"/>
                <a:cs typeface="+mn-lt"/>
              </a:rPr>
              <a:t> ORDER BY SUM(</a:t>
            </a:r>
            <a:r>
              <a:rPr lang="en-US" sz="1400" err="1">
                <a:ea typeface="+mn-lt"/>
                <a:cs typeface="+mn-lt"/>
              </a:rPr>
              <a:t>A.Bene_Cnt</a:t>
            </a:r>
            <a:r>
              <a:rPr lang="en-US" sz="1400">
                <a:ea typeface="+mn-lt"/>
                <a:cs typeface="+mn-lt"/>
              </a:rPr>
              <a:t>) DESC</a:t>
            </a:r>
            <a:endParaRPr lang="en-US" err="1">
              <a:cs typeface="Arial"/>
            </a:endParaRPr>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Tree>
    <p:extLst>
      <p:ext uri="{BB962C8B-B14F-4D97-AF65-F5344CB8AC3E}">
        <p14:creationId xmlns:p14="http://schemas.microsoft.com/office/powerpoint/2010/main" val="284781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DATA CLEANING &amp; EXTRACTION</a:t>
            </a:r>
            <a:endParaRPr lang="en-US"/>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39A4357E-57AA-AADD-FAE9-44CC43FC1F0D}"/>
              </a:ext>
            </a:extLst>
          </p:cNvPr>
          <p:cNvSpPr txBox="1"/>
          <p:nvPr/>
        </p:nvSpPr>
        <p:spPr>
          <a:xfrm>
            <a:off x="573973" y="979713"/>
            <a:ext cx="1069026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THE FOLLOWING TABLES WERE CREATED FROM THE MD_PAC_and_HOSPICE_Geo_Prv_20 by selecting columns relevant to each type of facility using the associated data dictionary:</a:t>
            </a:r>
          </a:p>
          <a:p>
            <a:pPr marL="342900" indent="-342900">
              <a:buAutoNum type="arabicPeriod"/>
            </a:pPr>
            <a:r>
              <a:rPr lang="en-US" sz="1400" dirty="0">
                <a:cs typeface="Arial"/>
              </a:rPr>
              <a:t>pachh_2020v2  - Home Health Facility 2020 Data</a:t>
            </a:r>
            <a:endParaRPr lang="en-US" sz="1400" dirty="0">
              <a:ea typeface="+mn-lt"/>
              <a:cs typeface="+mn-lt"/>
            </a:endParaRPr>
          </a:p>
          <a:p>
            <a:pPr marL="342900" indent="-342900">
              <a:buAutoNum type="arabicPeriod"/>
            </a:pPr>
            <a:r>
              <a:rPr lang="en-US" sz="1400" dirty="0">
                <a:cs typeface="Arial"/>
              </a:rPr>
              <a:t>pacirf_2020v2 - Inpatient Rehab Facility 2020 Data</a:t>
            </a:r>
            <a:endParaRPr lang="en-US" sz="1400" dirty="0">
              <a:ea typeface="+mn-lt"/>
              <a:cs typeface="+mn-lt"/>
            </a:endParaRPr>
          </a:p>
          <a:p>
            <a:pPr marL="342900" indent="-342900">
              <a:buAutoNum type="arabicPeriod"/>
            </a:pPr>
            <a:r>
              <a:rPr lang="en-US" sz="1400" dirty="0">
                <a:cs typeface="Arial"/>
              </a:rPr>
              <a:t>pacltc_2020v2 - Long Term Care Facility 2020 Data</a:t>
            </a:r>
            <a:endParaRPr lang="en-US" sz="1400" dirty="0">
              <a:ea typeface="+mn-lt"/>
              <a:cs typeface="+mn-lt"/>
            </a:endParaRPr>
          </a:p>
          <a:p>
            <a:r>
              <a:rPr lang="en-US" sz="1400" dirty="0">
                <a:cs typeface="Arial"/>
              </a:rPr>
              <a:t>4. </a:t>
            </a:r>
            <a:r>
              <a:rPr lang="en-US" sz="1400" dirty="0">
                <a:ea typeface="+mn-lt"/>
                <a:cs typeface="+mn-lt"/>
              </a:rPr>
              <a:t>   MD_PAC_SNF_2020</a:t>
            </a:r>
            <a:endParaRPr lang="en-US" sz="1400" dirty="0">
              <a:cs typeface="Arial"/>
            </a:endParaRPr>
          </a:p>
          <a:p>
            <a:r>
              <a:rPr lang="en-US" sz="1400" dirty="0">
                <a:cs typeface="Arial"/>
              </a:rPr>
              <a:t>5.    MD_PAC_HOS_2020</a:t>
            </a:r>
            <a:endParaRPr lang="en-US" sz="1400" dirty="0">
              <a:ea typeface="+mn-lt"/>
              <a:cs typeface="+mn-lt"/>
            </a:endParaRPr>
          </a:p>
        </p:txBody>
      </p:sp>
      <p:sp>
        <p:nvSpPr>
          <p:cNvPr id="5" name="TextBox 4">
            <a:extLst>
              <a:ext uri="{FF2B5EF4-FFF2-40B4-BE49-F238E27FC236}">
                <a16:creationId xmlns:a16="http://schemas.microsoft.com/office/drawing/2014/main" id="{99DE59F5-E1A9-5303-C3F6-5D2CD4484234}"/>
              </a:ext>
            </a:extLst>
          </p:cNvPr>
          <p:cNvSpPr txBox="1"/>
          <p:nvPr/>
        </p:nvSpPr>
        <p:spPr>
          <a:xfrm>
            <a:off x="568783" y="2829771"/>
            <a:ext cx="11562558"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To clean these tables the following rules were applied to all applicable columns.</a:t>
            </a:r>
          </a:p>
          <a:p>
            <a:r>
              <a:rPr lang="en-US" sz="1400" dirty="0">
                <a:cs typeface="Arial"/>
              </a:rPr>
              <a:t>Suppressed Data was replaced as follows:</a:t>
            </a:r>
          </a:p>
          <a:p>
            <a:r>
              <a:rPr lang="en-US" sz="1400" dirty="0">
                <a:cs typeface="Arial"/>
              </a:rPr>
              <a:t>* - Replaced with 0.0 (These represents counts of lower than 10)</a:t>
            </a:r>
          </a:p>
          <a:p>
            <a:r>
              <a:rPr lang="en-US" sz="1400" dirty="0">
                <a:ea typeface="+mn-lt"/>
                <a:cs typeface="+mn-lt"/>
              </a:rPr>
              <a:t>** - Replaced with 0.8755 (These represents counts where more than 75% of the counts are associated with a single chronic condition for a provider)</a:t>
            </a:r>
          </a:p>
          <a:p>
            <a:endParaRPr lang="en-US" sz="1400" dirty="0">
              <a:cs typeface="Arial"/>
            </a:endParaRPr>
          </a:p>
          <a:p>
            <a:endParaRPr lang="en-US" sz="1400" dirty="0">
              <a:cs typeface="Arial"/>
            </a:endParaRPr>
          </a:p>
          <a:p>
            <a:r>
              <a:rPr lang="en-US" sz="1400" b="1" dirty="0">
                <a:cs typeface="Arial"/>
              </a:rPr>
              <a:t>CLEANING SCRIPTS (applicable to all above tables with column names ending with '_PCT' </a:t>
            </a:r>
          </a:p>
          <a:p>
            <a:endParaRPr lang="en-US" sz="1400" dirty="0">
              <a:cs typeface="Arial"/>
            </a:endParaRPr>
          </a:p>
          <a:p>
            <a:r>
              <a:rPr lang="en-US" sz="1400" dirty="0">
                <a:ea typeface="+mn-lt"/>
                <a:cs typeface="+mn-lt"/>
              </a:rPr>
              <a:t>update TABLE_NAME</a:t>
            </a:r>
            <a:endParaRPr lang="en-US" dirty="0"/>
          </a:p>
          <a:p>
            <a:r>
              <a:rPr lang="en-US" sz="1400" dirty="0">
                <a:ea typeface="+mn-lt"/>
                <a:cs typeface="+mn-lt"/>
              </a:rPr>
              <a:t>set COLUMN_NAME  = '0' where COLUMN_NAME = '*' </a:t>
            </a:r>
            <a:endParaRPr lang="en-US" dirty="0">
              <a:ea typeface="+mn-lt"/>
              <a:cs typeface="+mn-lt"/>
            </a:endParaRPr>
          </a:p>
          <a:p>
            <a:endParaRPr lang="en-US" dirty="0">
              <a:cs typeface="Arial"/>
            </a:endParaRPr>
          </a:p>
          <a:p>
            <a:r>
              <a:rPr lang="en-US" sz="1400" dirty="0">
                <a:ea typeface="+mn-lt"/>
                <a:cs typeface="+mn-lt"/>
              </a:rPr>
              <a:t>update TABLE_NAME</a:t>
            </a:r>
            <a:endParaRPr lang="en-US" dirty="0"/>
          </a:p>
          <a:p>
            <a:r>
              <a:rPr lang="en-US" sz="1400" dirty="0">
                <a:ea typeface="+mn-lt"/>
                <a:cs typeface="+mn-lt"/>
              </a:rPr>
              <a:t>set COLUMN_NAME= '0.8755' where COLUMN_NAME = '**'   </a:t>
            </a:r>
            <a:endParaRPr lang="en-US" dirty="0"/>
          </a:p>
        </p:txBody>
      </p:sp>
    </p:spTree>
    <p:extLst>
      <p:ext uri="{BB962C8B-B14F-4D97-AF65-F5344CB8AC3E}">
        <p14:creationId xmlns:p14="http://schemas.microsoft.com/office/powerpoint/2010/main" val="313631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spcBef>
                <a:spcPts val="1000"/>
              </a:spcBef>
            </a:pPr>
            <a:r>
              <a:rPr lang="en-US" sz="2800"/>
              <a:t>INSTALLING PACKAGES</a:t>
            </a:r>
            <a:endParaRPr lang="en-US" sz="2800" b="0"/>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3" descr="Graphical user interface, text, application, Word&#10;&#10;Description automatically generated">
            <a:extLst>
              <a:ext uri="{FF2B5EF4-FFF2-40B4-BE49-F238E27FC236}">
                <a16:creationId xmlns:a16="http://schemas.microsoft.com/office/drawing/2014/main" id="{B82EF4DF-1314-A001-8405-47AF8A33CE03}"/>
              </a:ext>
            </a:extLst>
          </p:cNvPr>
          <p:cNvPicPr>
            <a:picLocks noChangeAspect="1"/>
          </p:cNvPicPr>
          <p:nvPr/>
        </p:nvPicPr>
        <p:blipFill rotWithShape="1">
          <a:blip r:embed="rId2"/>
          <a:srcRect r="66819" b="51675"/>
          <a:stretch/>
        </p:blipFill>
        <p:spPr>
          <a:xfrm>
            <a:off x="798840" y="806690"/>
            <a:ext cx="4616204" cy="1804904"/>
          </a:xfrm>
          <a:prstGeom prst="rect">
            <a:avLst/>
          </a:prstGeom>
        </p:spPr>
      </p:pic>
      <p:pic>
        <p:nvPicPr>
          <p:cNvPr id="6" name="Picture 6" descr="Text&#10;&#10;Description automatically generated">
            <a:extLst>
              <a:ext uri="{FF2B5EF4-FFF2-40B4-BE49-F238E27FC236}">
                <a16:creationId xmlns:a16="http://schemas.microsoft.com/office/drawing/2014/main" id="{C707C70E-820E-18B0-CE09-3CE241E8963D}"/>
              </a:ext>
            </a:extLst>
          </p:cNvPr>
          <p:cNvPicPr>
            <a:picLocks noChangeAspect="1"/>
          </p:cNvPicPr>
          <p:nvPr/>
        </p:nvPicPr>
        <p:blipFill>
          <a:blip r:embed="rId3"/>
          <a:stretch>
            <a:fillRect/>
          </a:stretch>
        </p:blipFill>
        <p:spPr>
          <a:xfrm>
            <a:off x="5764590" y="2553060"/>
            <a:ext cx="5632862" cy="3446189"/>
          </a:xfrm>
          <a:prstGeom prst="rect">
            <a:avLst/>
          </a:prstGeom>
        </p:spPr>
      </p:pic>
      <p:sp>
        <p:nvSpPr>
          <p:cNvPr id="9" name="TextBox 1">
            <a:extLst>
              <a:ext uri="{FF2B5EF4-FFF2-40B4-BE49-F238E27FC236}">
                <a16:creationId xmlns:a16="http://schemas.microsoft.com/office/drawing/2014/main" id="{F9B9FF83-EC31-E728-A664-BF74A627CAF0}"/>
              </a:ext>
            </a:extLst>
          </p:cNvPr>
          <p:cNvSpPr txBox="1"/>
          <p:nvPr/>
        </p:nvSpPr>
        <p:spPr>
          <a:xfrm>
            <a:off x="2597610" y="3639757"/>
            <a:ext cx="2583352"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cs typeface="Calibri"/>
              </a:rPr>
              <a:t>MODULES USED</a:t>
            </a:r>
            <a:endParaRPr lang="en-US" sz="2800">
              <a:cs typeface="Calibri"/>
            </a:endParaRPr>
          </a:p>
        </p:txBody>
      </p:sp>
    </p:spTree>
    <p:extLst>
      <p:ext uri="{BB962C8B-B14F-4D97-AF65-F5344CB8AC3E}">
        <p14:creationId xmlns:p14="http://schemas.microsoft.com/office/powerpoint/2010/main" val="14709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0761C-E049-2F4E-15C8-685AEAC33629}"/>
              </a:ext>
            </a:extLst>
          </p:cNvPr>
          <p:cNvSpPr>
            <a:spLocks noGrp="1"/>
          </p:cNvSpPr>
          <p:nvPr>
            <p:ph idx="1"/>
          </p:nvPr>
        </p:nvSpPr>
        <p:spPr>
          <a:xfrm>
            <a:off x="748209" y="1269428"/>
            <a:ext cx="10687459" cy="3747511"/>
          </a:xfrm>
        </p:spPr>
        <p:txBody>
          <a:bodyPr vert="horz" lIns="91440" tIns="45720" rIns="91440" bIns="45720" rtlCol="0" anchor="t">
            <a:normAutofit lnSpcReduction="10000"/>
          </a:bodyPr>
          <a:lstStyle/>
          <a:p>
            <a:pPr marL="0" indent="0" algn="just">
              <a:buNone/>
            </a:pPr>
            <a:r>
              <a:rPr lang="en-US" sz="2400" b="1">
                <a:cs typeface="Calibri" panose="020F0502020204030204"/>
              </a:rPr>
              <a:t>DATA ANALYSIS:  </a:t>
            </a:r>
            <a:endParaRPr lang="en-US" sz="2000">
              <a:cs typeface="Calibri" panose="020F0502020204030204"/>
            </a:endParaRPr>
          </a:p>
          <a:p>
            <a:pPr marL="0" indent="0" algn="just">
              <a:buNone/>
            </a:pPr>
            <a:r>
              <a:rPr lang="en-US" sz="2000">
                <a:cs typeface="Calibri" panose="020F0502020204030204"/>
              </a:rPr>
              <a:t> We have Visualized the data patterns</a:t>
            </a:r>
            <a:r>
              <a:rPr lang="en-US" sz="2000">
                <a:ea typeface="+mn-lt"/>
                <a:cs typeface="+mn-lt"/>
              </a:rPr>
              <a:t> using- </a:t>
            </a:r>
            <a:endParaRPr lang="en-US" sz="2000">
              <a:cs typeface="Calibri" panose="020F0502020204030204"/>
            </a:endParaRPr>
          </a:p>
          <a:p>
            <a:pPr marL="457200" indent="-457200" algn="just">
              <a:buFont typeface="Wingdings" panose="020B0604020202020204" pitchFamily="34" charset="0"/>
              <a:buChar char="ü"/>
            </a:pPr>
            <a:r>
              <a:rPr lang="en-US" sz="2000">
                <a:ea typeface="+mn-lt"/>
                <a:cs typeface="+mn-lt"/>
              </a:rPr>
              <a:t>Quantitative and Qualitative analysis </a:t>
            </a:r>
            <a:endParaRPr lang="en-US" sz="2000">
              <a:cs typeface="Calibri" panose="020F0502020204030204"/>
            </a:endParaRPr>
          </a:p>
          <a:p>
            <a:pPr marL="457200" indent="-457200" algn="just">
              <a:buFont typeface="Wingdings" panose="020B0604020202020204" pitchFamily="34" charset="0"/>
              <a:buChar char="ü"/>
            </a:pPr>
            <a:r>
              <a:rPr lang="en-US" sz="2000">
                <a:ea typeface="+mn-lt"/>
                <a:cs typeface="+mn-lt"/>
              </a:rPr>
              <a:t>Performance analysis (NumPy, pandas, Matplotlib, Seaborn, and sci-kit learn).</a:t>
            </a:r>
            <a:endParaRPr lang="en-US" sz="2000">
              <a:cs typeface="Calibri"/>
            </a:endParaRPr>
          </a:p>
          <a:p>
            <a:pPr marL="457200" indent="-457200" algn="just">
              <a:buFont typeface="Wingdings" panose="020B0604020202020204" pitchFamily="34" charset="0"/>
              <a:buChar char="ü"/>
            </a:pPr>
            <a:r>
              <a:rPr lang="en-US" sz="2000">
                <a:ea typeface="+mn-lt"/>
                <a:cs typeface="+mn-lt"/>
              </a:rPr>
              <a:t>Explanatory data analysis (Histograms, scatterplots on in-patient and outpatient datasets)</a:t>
            </a:r>
          </a:p>
          <a:p>
            <a:pPr marL="457200" indent="-457200" algn="just">
              <a:buFont typeface="Wingdings" panose="020B0604020202020204" pitchFamily="34" charset="0"/>
              <a:buChar char="ü"/>
            </a:pPr>
            <a:r>
              <a:rPr lang="en-US" sz="2000">
                <a:ea typeface="+mn-lt"/>
                <a:cs typeface="+mn-lt"/>
              </a:rPr>
              <a:t>Clustering methods (For grouping hospital facilities into distinct clusters). </a:t>
            </a:r>
          </a:p>
          <a:p>
            <a:pPr marL="0" indent="0">
              <a:buNone/>
            </a:pP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4039202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application&#10;&#10;Description automatically generated">
            <a:extLst>
              <a:ext uri="{FF2B5EF4-FFF2-40B4-BE49-F238E27FC236}">
                <a16:creationId xmlns:a16="http://schemas.microsoft.com/office/drawing/2014/main" id="{4B983E94-E9B7-2803-25FD-E91EFF0567C4}"/>
              </a:ext>
            </a:extLst>
          </p:cNvPr>
          <p:cNvPicPr>
            <a:picLocks noChangeAspect="1"/>
          </p:cNvPicPr>
          <p:nvPr/>
        </p:nvPicPr>
        <p:blipFill rotWithShape="1">
          <a:blip r:embed="rId2"/>
          <a:srcRect t="17779" r="-2" b="8557"/>
          <a:stretch/>
        </p:blipFill>
        <p:spPr>
          <a:xfrm>
            <a:off x="4830473" y="105113"/>
            <a:ext cx="7308975" cy="3220299"/>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028" name="Picture 4" descr="EDA for Machine Learning | Exploratory Data Analysis in Python">
            <a:extLst>
              <a:ext uri="{FF2B5EF4-FFF2-40B4-BE49-F238E27FC236}">
                <a16:creationId xmlns:a16="http://schemas.microsoft.com/office/drawing/2014/main" id="{19EE0430-58B4-012C-CCC2-EFB2530E1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7919"/>
          <a:stretch/>
        </p:blipFill>
        <p:spPr bwMode="auto">
          <a:xfrm>
            <a:off x="5408541" y="3217111"/>
            <a:ext cx="6152838" cy="2839475"/>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A577465-8147-420C-560F-C861402519A4}"/>
              </a:ext>
            </a:extLst>
          </p:cNvPr>
          <p:cNvSpPr>
            <a:spLocks noGrp="1"/>
          </p:cNvSpPr>
          <p:nvPr>
            <p:ph idx="1"/>
          </p:nvPr>
        </p:nvSpPr>
        <p:spPr>
          <a:xfrm>
            <a:off x="652351" y="1607608"/>
            <a:ext cx="4801666" cy="2052718"/>
          </a:xfrm>
        </p:spPr>
        <p:txBody>
          <a:bodyPr vert="horz" lIns="91440" tIns="45720" rIns="91440" bIns="45720" rtlCol="0">
            <a:normAutofit/>
          </a:bodyPr>
          <a:lstStyle/>
          <a:p>
            <a:pPr marL="0" indent="0">
              <a:buNone/>
            </a:pPr>
            <a:r>
              <a:rPr lang="en-US" sz="4000" dirty="0">
                <a:cs typeface="Calibri" panose="020F0502020204030204"/>
              </a:rPr>
              <a:t>EXPLORATORY DATA ANALYSIS</a:t>
            </a:r>
          </a:p>
        </p:txBody>
      </p:sp>
    </p:spTree>
    <p:extLst>
      <p:ext uri="{BB962C8B-B14F-4D97-AF65-F5344CB8AC3E}">
        <p14:creationId xmlns:p14="http://schemas.microsoft.com/office/powerpoint/2010/main" val="315110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793750" y="461963"/>
            <a:ext cx="10415588" cy="5729816"/>
          </a:xfrm>
          <a:prstGeom prst="rect">
            <a:avLst/>
          </a:prstGeom>
        </p:spPr>
        <p:txBody>
          <a:bodyPr vert="horz" lIns="91440" tIns="45720" rIns="91440" bIns="45720" rtlCol="0" anchor="t">
            <a:normAutofit fontScale="77500" lnSpcReduction="20000"/>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Font typeface="Wingdings" charset="2"/>
              <a:buNone/>
            </a:pPr>
            <a:r>
              <a:rPr lang="en-US" sz="3500" b="1">
                <a:cs typeface="Calibri" panose="020F0502020204030204"/>
              </a:rPr>
              <a:t>CONTENTS</a:t>
            </a:r>
          </a:p>
          <a:p>
            <a:pPr marL="456565" indent="-456565">
              <a:buFont typeface="Wingdings" panose="05000000000000000000" pitchFamily="2" charset="2"/>
              <a:buChar char="q"/>
            </a:pPr>
            <a:r>
              <a:rPr lang="en-US" sz="2000" b="1">
                <a:cs typeface="Calibri" panose="020F0502020204030204"/>
              </a:rPr>
              <a:t>Introduction</a:t>
            </a:r>
          </a:p>
          <a:p>
            <a:pPr marL="456565" indent="-456565">
              <a:buFont typeface="Wingdings" panose="05000000000000000000" pitchFamily="2" charset="2"/>
              <a:buChar char="q"/>
            </a:pPr>
            <a:r>
              <a:rPr lang="en-US" sz="2000" b="1">
                <a:cs typeface="Calibri" panose="020F0502020204030204"/>
              </a:rPr>
              <a:t>Aim &amp; Objective</a:t>
            </a:r>
          </a:p>
          <a:p>
            <a:pPr marL="456565" indent="-456565">
              <a:buFont typeface="Wingdings" panose="05000000000000000000" pitchFamily="2" charset="2"/>
              <a:buChar char="q"/>
            </a:pPr>
            <a:r>
              <a:rPr lang="en-US" sz="2000" b="1">
                <a:cs typeface="Calibri" panose="020F0502020204030204"/>
              </a:rPr>
              <a:t>Purpose </a:t>
            </a:r>
          </a:p>
          <a:p>
            <a:pPr marL="456565" indent="-456565">
              <a:buFont typeface="Wingdings" panose="05000000000000000000" pitchFamily="2" charset="2"/>
              <a:buChar char="q"/>
            </a:pPr>
            <a:r>
              <a:rPr lang="en-US" sz="2000" b="1">
                <a:cs typeface="Calibri" panose="020F0502020204030204"/>
              </a:rPr>
              <a:t>Methodology</a:t>
            </a:r>
          </a:p>
          <a:p>
            <a:pPr marL="989965" lvl="1" indent="-380365">
              <a:buFont typeface="Wingdings" panose="05000000000000000000" pitchFamily="2" charset="2"/>
              <a:buChar char="Ø"/>
            </a:pPr>
            <a:r>
              <a:rPr lang="en-US" sz="1800">
                <a:cs typeface="Calibri" panose="020F0502020204030204"/>
              </a:rPr>
              <a:t>Datasets </a:t>
            </a:r>
          </a:p>
          <a:p>
            <a:pPr marL="989965" lvl="1" indent="-380365">
              <a:buFont typeface="Wingdings" panose="05000000000000000000" pitchFamily="2" charset="2"/>
              <a:buChar char="Ø"/>
            </a:pPr>
            <a:r>
              <a:rPr lang="en-US" sz="1800">
                <a:cs typeface="Calibri" panose="020F0502020204030204"/>
              </a:rPr>
              <a:t>List of Tables</a:t>
            </a:r>
            <a:endParaRPr lang="en-US"/>
          </a:p>
          <a:p>
            <a:pPr marL="989965" lvl="1" indent="-380365">
              <a:buFont typeface="Wingdings" panose="05000000000000000000" pitchFamily="2" charset="2"/>
              <a:buChar char="Ø"/>
            </a:pPr>
            <a:r>
              <a:rPr lang="en-US" sz="1800">
                <a:cs typeface="Calibri" panose="020F0502020204030204"/>
              </a:rPr>
              <a:t>Data Cleaning, Extraction</a:t>
            </a:r>
            <a:endParaRPr lang="en-US" sz="1800"/>
          </a:p>
          <a:p>
            <a:pPr marL="989965" lvl="1" indent="-380365">
              <a:buFont typeface="Wingdings" panose="05000000000000000000" pitchFamily="2" charset="2"/>
              <a:buChar char="Ø"/>
            </a:pPr>
            <a:r>
              <a:rPr lang="en-US" sz="1800">
                <a:ea typeface="+mn-lt"/>
                <a:cs typeface="+mn-lt"/>
              </a:rPr>
              <a:t>Exploratory Data Analysis </a:t>
            </a:r>
          </a:p>
          <a:p>
            <a:pPr marL="989965" lvl="1" indent="-380365">
              <a:buFont typeface="Wingdings" panose="05000000000000000000" pitchFamily="2" charset="2"/>
              <a:buChar char="Ø"/>
            </a:pPr>
            <a:r>
              <a:rPr lang="en-US" sz="1800">
                <a:cs typeface="Calibri" panose="020F0502020204030204"/>
              </a:rPr>
              <a:t>Clustering &amp; Principal Component Analysis for Visualization</a:t>
            </a:r>
          </a:p>
          <a:p>
            <a:pPr marL="989965" lvl="1" indent="-380365">
              <a:buFont typeface="Wingdings" panose="05000000000000000000" pitchFamily="2" charset="2"/>
              <a:buChar char="Ø"/>
            </a:pPr>
            <a:r>
              <a:rPr lang="en-US" sz="1800">
                <a:cs typeface="Calibri" panose="020F0502020204030204"/>
              </a:rPr>
              <a:t>Results</a:t>
            </a: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None/>
            </a:pPr>
            <a:endParaRPr lang="en-US" sz="1900">
              <a:cs typeface="Calibri" panose="020F0502020204030204"/>
            </a:endParaRPr>
          </a:p>
        </p:txBody>
      </p:sp>
    </p:spTree>
    <p:extLst>
      <p:ext uri="{BB962C8B-B14F-4D97-AF65-F5344CB8AC3E}">
        <p14:creationId xmlns:p14="http://schemas.microsoft.com/office/powerpoint/2010/main" val="2001216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852918"/>
          </a:xfrm>
        </p:spPr>
        <p:txBody>
          <a:bodyPr>
            <a:normAutofit fontScale="90000"/>
          </a:bodyPr>
          <a:lstStyle/>
          <a:p>
            <a:pPr algn="ctr">
              <a:lnSpc>
                <a:spcPct val="90000"/>
              </a:lnSpc>
            </a:pPr>
            <a:r>
              <a:rPr lang="en-US" sz="2800">
                <a:latin typeface="Calibri"/>
                <a:cs typeface="Calibri"/>
              </a:rPr>
              <a:t>DISTRIBUTION OF FACILITIES IN DIFFERENT STATES AND INDIANA CITIES</a:t>
            </a:r>
            <a:endParaRPr lang="en-US" sz="2800" b="0"/>
          </a:p>
          <a:p>
            <a:pPr algn="ctr">
              <a:lnSpc>
                <a:spcPct val="90000"/>
              </a:lnSpc>
              <a:spcBef>
                <a:spcPts val="1000"/>
              </a:spcBef>
            </a:pPr>
            <a:r>
              <a:rPr lang="en-US" sz="2200"/>
              <a:t>INPATIENT &amp; OUTPATIENT FACILITIES</a:t>
            </a:r>
          </a:p>
        </p:txBody>
      </p:sp>
      <p:pic>
        <p:nvPicPr>
          <p:cNvPr id="5" name="Picture 5" descr="Graphical user interface, text, application, email&#10;&#10;Description automatically generated">
            <a:extLst>
              <a:ext uri="{FF2B5EF4-FFF2-40B4-BE49-F238E27FC236}">
                <a16:creationId xmlns:a16="http://schemas.microsoft.com/office/drawing/2014/main" id="{393C7AF8-46D1-5AD9-7339-D7EA462CB86C}"/>
              </a:ext>
            </a:extLst>
          </p:cNvPr>
          <p:cNvPicPr>
            <a:picLocks noGrp="1" noChangeAspect="1"/>
          </p:cNvPicPr>
          <p:nvPr>
            <p:ph idx="1"/>
          </p:nvPr>
        </p:nvPicPr>
        <p:blipFill>
          <a:blip r:embed="rId2"/>
          <a:stretch>
            <a:fillRect/>
          </a:stretch>
        </p:blipFill>
        <p:spPr>
          <a:xfrm>
            <a:off x="394653" y="3556889"/>
            <a:ext cx="6800397" cy="2457451"/>
          </a:xfrm>
        </p:spPr>
      </p:pic>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6" name="TextBox 15">
            <a:extLst>
              <a:ext uri="{FF2B5EF4-FFF2-40B4-BE49-F238E27FC236}">
                <a16:creationId xmlns:a16="http://schemas.microsoft.com/office/drawing/2014/main" id="{83CE283A-6137-AD4A-C07C-217D3E9FC121}"/>
              </a:ext>
            </a:extLst>
          </p:cNvPr>
          <p:cNvSpPr txBox="1"/>
          <p:nvPr/>
        </p:nvSpPr>
        <p:spPr>
          <a:xfrm>
            <a:off x="7516567" y="4222161"/>
            <a:ext cx="314035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cs typeface="Calibri"/>
            </a:endParaRPr>
          </a:p>
          <a:p>
            <a:r>
              <a:rPr lang="en-US" sz="1400">
                <a:cs typeface="Calibri"/>
              </a:rPr>
              <a:t>Code for Inpatient Facilities</a:t>
            </a:r>
          </a:p>
          <a:p>
            <a:endParaRPr lang="en-US" sz="1400">
              <a:cs typeface="Calibri"/>
            </a:endParaRPr>
          </a:p>
        </p:txBody>
      </p:sp>
      <p:pic>
        <p:nvPicPr>
          <p:cNvPr id="17" name="Picture 17" descr="A picture containing table&#10;&#10;Description automatically generated">
            <a:extLst>
              <a:ext uri="{FF2B5EF4-FFF2-40B4-BE49-F238E27FC236}">
                <a16:creationId xmlns:a16="http://schemas.microsoft.com/office/drawing/2014/main" id="{4B2E4D0B-1153-0A82-0EB6-83515920CBFE}"/>
              </a:ext>
            </a:extLst>
          </p:cNvPr>
          <p:cNvPicPr>
            <a:picLocks noChangeAspect="1"/>
          </p:cNvPicPr>
          <p:nvPr/>
        </p:nvPicPr>
        <p:blipFill rotWithShape="1">
          <a:blip r:embed="rId3"/>
          <a:srcRect t="-220" r="-144" b="79062"/>
          <a:stretch/>
        </p:blipFill>
        <p:spPr>
          <a:xfrm>
            <a:off x="424543" y="1032469"/>
            <a:ext cx="6224717" cy="1133250"/>
          </a:xfrm>
          <a:prstGeom prst="rect">
            <a:avLst/>
          </a:prstGeom>
        </p:spPr>
      </p:pic>
      <p:pic>
        <p:nvPicPr>
          <p:cNvPr id="21" name="Picture 21">
            <a:extLst>
              <a:ext uri="{FF2B5EF4-FFF2-40B4-BE49-F238E27FC236}">
                <a16:creationId xmlns:a16="http://schemas.microsoft.com/office/drawing/2014/main" id="{6A2DF47A-FDA2-CF63-03C3-A965933A45DA}"/>
              </a:ext>
            </a:extLst>
          </p:cNvPr>
          <p:cNvPicPr>
            <a:picLocks noChangeAspect="1"/>
          </p:cNvPicPr>
          <p:nvPr/>
        </p:nvPicPr>
        <p:blipFill>
          <a:blip r:embed="rId4"/>
          <a:stretch>
            <a:fillRect/>
          </a:stretch>
        </p:blipFill>
        <p:spPr>
          <a:xfrm>
            <a:off x="466165" y="2235950"/>
            <a:ext cx="6185646" cy="1229651"/>
          </a:xfrm>
          <a:prstGeom prst="rect">
            <a:avLst/>
          </a:prstGeom>
        </p:spPr>
      </p:pic>
      <p:sp>
        <p:nvSpPr>
          <p:cNvPr id="22" name="TextBox 21">
            <a:extLst>
              <a:ext uri="{FF2B5EF4-FFF2-40B4-BE49-F238E27FC236}">
                <a16:creationId xmlns:a16="http://schemas.microsoft.com/office/drawing/2014/main" id="{C8559A0A-5771-AC79-5BE0-42A70BA8C1A2}"/>
              </a:ext>
            </a:extLst>
          </p:cNvPr>
          <p:cNvSpPr txBox="1"/>
          <p:nvPr/>
        </p:nvSpPr>
        <p:spPr>
          <a:xfrm>
            <a:off x="7099542" y="1408572"/>
            <a:ext cx="3212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States and Indiana Cities with Highest Population Numbers </a:t>
            </a:r>
            <a:endParaRPr lang="en-US"/>
          </a:p>
        </p:txBody>
      </p:sp>
      <p:sp>
        <p:nvSpPr>
          <p:cNvPr id="23" name="TextBox 22">
            <a:extLst>
              <a:ext uri="{FF2B5EF4-FFF2-40B4-BE49-F238E27FC236}">
                <a16:creationId xmlns:a16="http://schemas.microsoft.com/office/drawing/2014/main" id="{07D4175A-7933-D2FF-51F5-B61809CA7E29}"/>
              </a:ext>
            </a:extLst>
          </p:cNvPr>
          <p:cNvSpPr txBox="1"/>
          <p:nvPr/>
        </p:nvSpPr>
        <p:spPr>
          <a:xfrm>
            <a:off x="7562891" y="569978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Remaining codes in Appendix​</a:t>
            </a:r>
            <a:endParaRPr lang="en-US" sz="1400">
              <a:cs typeface="Arial"/>
            </a:endParaRPr>
          </a:p>
        </p:txBody>
      </p:sp>
    </p:spTree>
    <p:extLst>
      <p:ext uri="{BB962C8B-B14F-4D97-AF65-F5344CB8AC3E}">
        <p14:creationId xmlns:p14="http://schemas.microsoft.com/office/powerpoint/2010/main" val="21263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852918"/>
          </a:xfrm>
        </p:spPr>
        <p:txBody>
          <a:bodyPr>
            <a:normAutofit fontScale="90000"/>
          </a:bodyPr>
          <a:lstStyle/>
          <a:p>
            <a:pPr algn="ctr">
              <a:lnSpc>
                <a:spcPct val="90000"/>
              </a:lnSpc>
            </a:pPr>
            <a:r>
              <a:rPr lang="en-US" sz="2800">
                <a:latin typeface="Calibri"/>
                <a:cs typeface="Calibri"/>
              </a:rPr>
              <a:t>DISTRIBUTION OF FACILITIES IN DIFFERENT STATES AND INDIANA CITIES</a:t>
            </a:r>
            <a:endParaRPr lang="en-US" sz="2800" b="0"/>
          </a:p>
          <a:p>
            <a:pPr algn="ctr">
              <a:lnSpc>
                <a:spcPct val="90000"/>
              </a:lnSpc>
              <a:spcBef>
                <a:spcPts val="1000"/>
              </a:spcBef>
            </a:pPr>
            <a:r>
              <a:rPr lang="en-US" sz="2200"/>
              <a:t>INPATIENT &amp; OUTPATIENT FACILITIES</a:t>
            </a:r>
          </a:p>
        </p:txBody>
      </p:sp>
      <p:pic>
        <p:nvPicPr>
          <p:cNvPr id="10" name="Picture 4" descr="A picture containing map&#10;&#10;Description automatically generated">
            <a:extLst>
              <a:ext uri="{FF2B5EF4-FFF2-40B4-BE49-F238E27FC236}">
                <a16:creationId xmlns:a16="http://schemas.microsoft.com/office/drawing/2014/main" id="{28295657-B064-FD07-F3DD-E69AD60B7178}"/>
              </a:ext>
            </a:extLst>
          </p:cNvPr>
          <p:cNvPicPr>
            <a:picLocks noGrp="1" noChangeAspect="1"/>
          </p:cNvPicPr>
          <p:nvPr>
            <p:ph idx="1"/>
          </p:nvPr>
        </p:nvPicPr>
        <p:blipFill>
          <a:blip r:embed="rId2"/>
          <a:stretch>
            <a:fillRect/>
          </a:stretch>
        </p:blipFill>
        <p:spPr>
          <a:xfrm>
            <a:off x="6251406" y="2670569"/>
            <a:ext cx="4206181" cy="2401394"/>
          </a:xfrm>
        </p:spPr>
      </p:pic>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descr="A picture containing text&#10;&#10;Description automatically generated">
            <a:extLst>
              <a:ext uri="{FF2B5EF4-FFF2-40B4-BE49-F238E27FC236}">
                <a16:creationId xmlns:a16="http://schemas.microsoft.com/office/drawing/2014/main" id="{0252DCE2-804B-70AC-0FA5-5266666779DD}"/>
              </a:ext>
            </a:extLst>
          </p:cNvPr>
          <p:cNvPicPr>
            <a:picLocks noChangeAspect="1"/>
          </p:cNvPicPr>
          <p:nvPr/>
        </p:nvPicPr>
        <p:blipFill>
          <a:blip r:embed="rId3"/>
          <a:stretch>
            <a:fillRect/>
          </a:stretch>
        </p:blipFill>
        <p:spPr>
          <a:xfrm>
            <a:off x="340419" y="2731568"/>
            <a:ext cx="4045314" cy="2315300"/>
          </a:xfrm>
          <a:prstGeom prst="rect">
            <a:avLst/>
          </a:prstGeom>
        </p:spPr>
      </p:pic>
      <p:sp>
        <p:nvSpPr>
          <p:cNvPr id="4" name="TextBox 3">
            <a:extLst>
              <a:ext uri="{FF2B5EF4-FFF2-40B4-BE49-F238E27FC236}">
                <a16:creationId xmlns:a16="http://schemas.microsoft.com/office/drawing/2014/main" id="{2BAD1BFA-F321-EDBD-2BC1-F5275B7A9E4E}"/>
              </a:ext>
            </a:extLst>
          </p:cNvPr>
          <p:cNvSpPr txBox="1"/>
          <p:nvPr/>
        </p:nvSpPr>
        <p:spPr>
          <a:xfrm>
            <a:off x="574869" y="5225251"/>
            <a:ext cx="1054334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States with the Largest Populations (Example: California, Texas) do not proportionately have the highest number of available facilities. </a:t>
            </a:r>
            <a:endParaRPr lang="en-US" sz="1600" dirty="0">
              <a:cs typeface="Arial"/>
            </a:endParaRPr>
          </a:p>
          <a:p>
            <a:pPr marL="285750" indent="-285750" algn="just">
              <a:buFont typeface="Arial"/>
              <a:buChar char="•"/>
            </a:pPr>
            <a:r>
              <a:rPr lang="en-US" sz="1600" dirty="0">
                <a:cs typeface="Calibri"/>
              </a:rPr>
              <a:t>There are higher number of facilities towards the Eastern side of the US.</a:t>
            </a:r>
            <a:endParaRPr lang="en-US" sz="1600" dirty="0">
              <a:cs typeface="Arial"/>
            </a:endParaRPr>
          </a:p>
        </p:txBody>
      </p:sp>
      <p:pic>
        <p:nvPicPr>
          <p:cNvPr id="6" name="Picture 5">
            <a:extLst>
              <a:ext uri="{FF2B5EF4-FFF2-40B4-BE49-F238E27FC236}">
                <a16:creationId xmlns:a16="http://schemas.microsoft.com/office/drawing/2014/main" id="{68F088E7-4B39-E80F-8137-051175ABD29B}"/>
              </a:ext>
            </a:extLst>
          </p:cNvPr>
          <p:cNvPicPr>
            <a:picLocks noChangeAspect="1"/>
          </p:cNvPicPr>
          <p:nvPr/>
        </p:nvPicPr>
        <p:blipFill>
          <a:blip r:embed="rId4"/>
          <a:stretch>
            <a:fillRect/>
          </a:stretch>
        </p:blipFill>
        <p:spPr>
          <a:xfrm>
            <a:off x="574869" y="1024218"/>
            <a:ext cx="3371330" cy="1401001"/>
          </a:xfrm>
          <a:prstGeom prst="rect">
            <a:avLst/>
          </a:prstGeom>
        </p:spPr>
      </p:pic>
      <p:pic>
        <p:nvPicPr>
          <p:cNvPr id="9" name="Picture 8">
            <a:extLst>
              <a:ext uri="{FF2B5EF4-FFF2-40B4-BE49-F238E27FC236}">
                <a16:creationId xmlns:a16="http://schemas.microsoft.com/office/drawing/2014/main" id="{3E3DDF7B-4A21-ABE3-BE59-B61B7E334C3B}"/>
              </a:ext>
            </a:extLst>
          </p:cNvPr>
          <p:cNvPicPr>
            <a:picLocks noChangeAspect="1"/>
          </p:cNvPicPr>
          <p:nvPr/>
        </p:nvPicPr>
        <p:blipFill>
          <a:blip r:embed="rId5"/>
          <a:stretch>
            <a:fillRect/>
          </a:stretch>
        </p:blipFill>
        <p:spPr>
          <a:xfrm>
            <a:off x="7356369" y="1024218"/>
            <a:ext cx="3371331" cy="1646351"/>
          </a:xfrm>
          <a:prstGeom prst="rect">
            <a:avLst/>
          </a:prstGeom>
        </p:spPr>
      </p:pic>
    </p:spTree>
    <p:extLst>
      <p:ext uri="{BB962C8B-B14F-4D97-AF65-F5344CB8AC3E}">
        <p14:creationId xmlns:p14="http://schemas.microsoft.com/office/powerpoint/2010/main" val="354088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852918"/>
          </a:xfrm>
        </p:spPr>
        <p:txBody>
          <a:bodyPr>
            <a:normAutofit fontScale="90000"/>
          </a:bodyPr>
          <a:lstStyle/>
          <a:p>
            <a:pPr algn="ctr">
              <a:lnSpc>
                <a:spcPct val="90000"/>
              </a:lnSpc>
            </a:pPr>
            <a:r>
              <a:rPr lang="en-US" sz="2800" dirty="0">
                <a:latin typeface="Calibri"/>
                <a:cs typeface="Calibri"/>
              </a:rPr>
              <a:t>DISTRIBUTION OF FACILITIES IN DIFFERENT STATES AND INDIANA CITIES</a:t>
            </a:r>
            <a:endParaRPr lang="en-US" sz="2800" b="0" dirty="0"/>
          </a:p>
          <a:p>
            <a:pPr algn="ctr">
              <a:lnSpc>
                <a:spcPct val="90000"/>
              </a:lnSpc>
              <a:spcBef>
                <a:spcPts val="1000"/>
              </a:spcBef>
            </a:pPr>
            <a:r>
              <a:rPr lang="en-US" sz="2200" dirty="0"/>
              <a:t>SNF &amp;  HOSPICE FACILITIES</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6" descr="A picture containing map&#10;&#10;Description automatically generated">
            <a:extLst>
              <a:ext uri="{FF2B5EF4-FFF2-40B4-BE49-F238E27FC236}">
                <a16:creationId xmlns:a16="http://schemas.microsoft.com/office/drawing/2014/main" id="{36D79AFD-9471-2185-60DC-C3BC95D9E82F}"/>
              </a:ext>
            </a:extLst>
          </p:cNvPr>
          <p:cNvPicPr>
            <a:picLocks noChangeAspect="1"/>
          </p:cNvPicPr>
          <p:nvPr/>
        </p:nvPicPr>
        <p:blipFill>
          <a:blip r:embed="rId2"/>
          <a:stretch>
            <a:fillRect/>
          </a:stretch>
        </p:blipFill>
        <p:spPr>
          <a:xfrm>
            <a:off x="533505" y="2520836"/>
            <a:ext cx="4451656" cy="2621451"/>
          </a:xfrm>
          <a:prstGeom prst="rect">
            <a:avLst/>
          </a:prstGeom>
        </p:spPr>
      </p:pic>
      <p:pic>
        <p:nvPicPr>
          <p:cNvPr id="11" name="Picture 9" descr="A picture containing map&#10;&#10;Description automatically generated">
            <a:extLst>
              <a:ext uri="{FF2B5EF4-FFF2-40B4-BE49-F238E27FC236}">
                <a16:creationId xmlns:a16="http://schemas.microsoft.com/office/drawing/2014/main" id="{34D1A344-1810-9E09-3063-CBC678A8B6E3}"/>
              </a:ext>
            </a:extLst>
          </p:cNvPr>
          <p:cNvPicPr>
            <a:picLocks noChangeAspect="1"/>
          </p:cNvPicPr>
          <p:nvPr/>
        </p:nvPicPr>
        <p:blipFill>
          <a:blip r:embed="rId3"/>
          <a:stretch>
            <a:fillRect/>
          </a:stretch>
        </p:blipFill>
        <p:spPr>
          <a:xfrm>
            <a:off x="6096000" y="2568558"/>
            <a:ext cx="4375409" cy="2546852"/>
          </a:xfrm>
          <a:prstGeom prst="rect">
            <a:avLst/>
          </a:prstGeom>
        </p:spPr>
      </p:pic>
      <p:sp>
        <p:nvSpPr>
          <p:cNvPr id="4" name="TextBox 3">
            <a:extLst>
              <a:ext uri="{FF2B5EF4-FFF2-40B4-BE49-F238E27FC236}">
                <a16:creationId xmlns:a16="http://schemas.microsoft.com/office/drawing/2014/main" id="{52297BCD-3878-6B39-88F7-49E75C362633}"/>
              </a:ext>
            </a:extLst>
          </p:cNvPr>
          <p:cNvSpPr txBox="1"/>
          <p:nvPr/>
        </p:nvSpPr>
        <p:spPr>
          <a:xfrm>
            <a:off x="591802" y="5169164"/>
            <a:ext cx="105433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SNFs are more heavily distributed in the Eastern regions while more Hospices are present in the Western States</a:t>
            </a:r>
            <a:endParaRPr lang="en-US" sz="1600" dirty="0">
              <a:cs typeface="Arial"/>
            </a:endParaRPr>
          </a:p>
        </p:txBody>
      </p:sp>
      <p:pic>
        <p:nvPicPr>
          <p:cNvPr id="5" name="Picture 4">
            <a:extLst>
              <a:ext uri="{FF2B5EF4-FFF2-40B4-BE49-F238E27FC236}">
                <a16:creationId xmlns:a16="http://schemas.microsoft.com/office/drawing/2014/main" id="{35A345FF-569D-CF02-3CBE-2C5CCE9DBCDB}"/>
              </a:ext>
            </a:extLst>
          </p:cNvPr>
          <p:cNvPicPr>
            <a:picLocks noChangeAspect="1"/>
          </p:cNvPicPr>
          <p:nvPr/>
        </p:nvPicPr>
        <p:blipFill>
          <a:blip r:embed="rId4"/>
          <a:stretch>
            <a:fillRect/>
          </a:stretch>
        </p:blipFill>
        <p:spPr>
          <a:xfrm>
            <a:off x="674497" y="793206"/>
            <a:ext cx="3552709" cy="1654562"/>
          </a:xfrm>
          <a:prstGeom prst="rect">
            <a:avLst/>
          </a:prstGeom>
        </p:spPr>
      </p:pic>
      <p:pic>
        <p:nvPicPr>
          <p:cNvPr id="9" name="Picture 8">
            <a:extLst>
              <a:ext uri="{FF2B5EF4-FFF2-40B4-BE49-F238E27FC236}">
                <a16:creationId xmlns:a16="http://schemas.microsoft.com/office/drawing/2014/main" id="{6B15A6F4-4523-6C37-9FCE-5DA02EE7E10C}"/>
              </a:ext>
            </a:extLst>
          </p:cNvPr>
          <p:cNvPicPr>
            <a:picLocks noChangeAspect="1"/>
          </p:cNvPicPr>
          <p:nvPr/>
        </p:nvPicPr>
        <p:blipFill>
          <a:blip r:embed="rId5"/>
          <a:stretch>
            <a:fillRect/>
          </a:stretch>
        </p:blipFill>
        <p:spPr>
          <a:xfrm>
            <a:off x="8046008" y="987729"/>
            <a:ext cx="3191258" cy="1578364"/>
          </a:xfrm>
          <a:prstGeom prst="rect">
            <a:avLst/>
          </a:prstGeom>
        </p:spPr>
      </p:pic>
    </p:spTree>
    <p:extLst>
      <p:ext uri="{BB962C8B-B14F-4D97-AF65-F5344CB8AC3E}">
        <p14:creationId xmlns:p14="http://schemas.microsoft.com/office/powerpoint/2010/main" val="245657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852918"/>
          </a:xfrm>
        </p:spPr>
        <p:txBody>
          <a:bodyPr>
            <a:normAutofit fontScale="90000"/>
          </a:bodyPr>
          <a:lstStyle/>
          <a:p>
            <a:pPr algn="ctr">
              <a:lnSpc>
                <a:spcPct val="90000"/>
              </a:lnSpc>
            </a:pPr>
            <a:r>
              <a:rPr lang="en-US" sz="2800" dirty="0">
                <a:latin typeface="Calibri"/>
                <a:cs typeface="Calibri"/>
              </a:rPr>
              <a:t>DISTRIBUTION OF FACILITIES IN DIFFERENT STATES AND INDIANA CITIES</a:t>
            </a:r>
            <a:endParaRPr lang="en-US" sz="2800" b="0" dirty="0"/>
          </a:p>
          <a:p>
            <a:pPr algn="ctr">
              <a:spcBef>
                <a:spcPts val="1000"/>
              </a:spcBef>
            </a:pPr>
            <a:r>
              <a:rPr lang="en-US" sz="2200" dirty="0"/>
              <a:t>HOME HEALTH FACILITIES</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52297BCD-3878-6B39-88F7-49E75C362633}"/>
              </a:ext>
            </a:extLst>
          </p:cNvPr>
          <p:cNvSpPr txBox="1"/>
          <p:nvPr/>
        </p:nvSpPr>
        <p:spPr>
          <a:xfrm>
            <a:off x="591802" y="5169164"/>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1600" dirty="0">
              <a:cs typeface="Calibri"/>
            </a:endParaRPr>
          </a:p>
        </p:txBody>
      </p:sp>
      <p:pic>
        <p:nvPicPr>
          <p:cNvPr id="6" name="Picture 8" descr="A picture containing chart&#10;&#10;Description automatically generated">
            <a:extLst>
              <a:ext uri="{FF2B5EF4-FFF2-40B4-BE49-F238E27FC236}">
                <a16:creationId xmlns:a16="http://schemas.microsoft.com/office/drawing/2014/main" id="{F94B97A2-844C-CC93-98E6-B2624810D361}"/>
              </a:ext>
            </a:extLst>
          </p:cNvPr>
          <p:cNvPicPr>
            <a:picLocks noChangeAspect="1"/>
          </p:cNvPicPr>
          <p:nvPr/>
        </p:nvPicPr>
        <p:blipFill>
          <a:blip r:embed="rId2"/>
          <a:stretch>
            <a:fillRect/>
          </a:stretch>
        </p:blipFill>
        <p:spPr>
          <a:xfrm>
            <a:off x="1650421" y="1295237"/>
            <a:ext cx="5927271" cy="3612430"/>
          </a:xfrm>
          <a:prstGeom prst="rect">
            <a:avLst/>
          </a:prstGeom>
        </p:spPr>
      </p:pic>
      <p:sp>
        <p:nvSpPr>
          <p:cNvPr id="9" name="TextBox 8">
            <a:extLst>
              <a:ext uri="{FF2B5EF4-FFF2-40B4-BE49-F238E27FC236}">
                <a16:creationId xmlns:a16="http://schemas.microsoft.com/office/drawing/2014/main" id="{CDC14867-F1CB-AE27-E641-E3478EC34FF9}"/>
              </a:ext>
            </a:extLst>
          </p:cNvPr>
          <p:cNvSpPr txBox="1"/>
          <p:nvPr/>
        </p:nvSpPr>
        <p:spPr>
          <a:xfrm>
            <a:off x="887186" y="5078186"/>
            <a:ext cx="100456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t>Except for the northwest states of Oregon, Washington, and the northeastern parts, almost all states have a similar distribution of Home health facilities</a:t>
            </a:r>
          </a:p>
        </p:txBody>
      </p:sp>
    </p:spTree>
    <p:extLst>
      <p:ext uri="{BB962C8B-B14F-4D97-AF65-F5344CB8AC3E}">
        <p14:creationId xmlns:p14="http://schemas.microsoft.com/office/powerpoint/2010/main" val="2691095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598919"/>
          </a:xfrm>
        </p:spPr>
        <p:txBody>
          <a:bodyPr>
            <a:normAutofit/>
          </a:bodyPr>
          <a:lstStyle/>
          <a:p>
            <a:pPr algn="ctr">
              <a:lnSpc>
                <a:spcPct val="90000"/>
              </a:lnSpc>
            </a:pPr>
            <a:r>
              <a:rPr lang="en-US" sz="2800" dirty="0">
                <a:latin typeface="Calibri"/>
                <a:cs typeface="Calibri"/>
              </a:rPr>
              <a:t>DISTRIBUTION OF FACILITIES IN INDIANA CITIES</a:t>
            </a:r>
            <a:endParaRPr lang="en-US" sz="2200" dirty="0"/>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68D6F8FC-2B4A-70D2-BD04-2F9F1815CBEB}"/>
              </a:ext>
            </a:extLst>
          </p:cNvPr>
          <p:cNvSpPr txBox="1"/>
          <p:nvPr/>
        </p:nvSpPr>
        <p:spPr>
          <a:xfrm>
            <a:off x="1135752" y="5020326"/>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IRFs and LTCs seem to have a similar distribution pattern across the States</a:t>
            </a:r>
            <a:endParaRPr lang="en-US" sz="1600" dirty="0">
              <a:cs typeface="Arial"/>
            </a:endParaRPr>
          </a:p>
        </p:txBody>
      </p:sp>
      <p:pic>
        <p:nvPicPr>
          <p:cNvPr id="10" name="Picture 10" descr="Graphical user interface, text, application, email&#10;&#10;Description automatically generated">
            <a:extLst>
              <a:ext uri="{FF2B5EF4-FFF2-40B4-BE49-F238E27FC236}">
                <a16:creationId xmlns:a16="http://schemas.microsoft.com/office/drawing/2014/main" id="{89567949-13D2-736D-D479-2856FB596B3B}"/>
              </a:ext>
            </a:extLst>
          </p:cNvPr>
          <p:cNvPicPr>
            <a:picLocks noChangeAspect="1"/>
          </p:cNvPicPr>
          <p:nvPr/>
        </p:nvPicPr>
        <p:blipFill>
          <a:blip r:embed="rId2"/>
          <a:stretch>
            <a:fillRect/>
          </a:stretch>
        </p:blipFill>
        <p:spPr>
          <a:xfrm>
            <a:off x="1053337" y="1363374"/>
            <a:ext cx="6525985" cy="2346902"/>
          </a:xfrm>
          <a:prstGeom prst="rect">
            <a:avLst/>
          </a:prstGeom>
        </p:spPr>
      </p:pic>
      <p:sp>
        <p:nvSpPr>
          <p:cNvPr id="13" name="TextBox 12">
            <a:extLst>
              <a:ext uri="{FF2B5EF4-FFF2-40B4-BE49-F238E27FC236}">
                <a16:creationId xmlns:a16="http://schemas.microsoft.com/office/drawing/2014/main" id="{75BF71CF-C724-87E5-8DB8-83B6CE0BFCE1}"/>
              </a:ext>
            </a:extLst>
          </p:cNvPr>
          <p:cNvSpPr txBox="1"/>
          <p:nvPr/>
        </p:nvSpPr>
        <p:spPr>
          <a:xfrm>
            <a:off x="7928260" y="1947394"/>
            <a:ext cx="32120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Code for Inpatient Facilities</a:t>
            </a:r>
            <a:endParaRPr lang="en-US" dirty="0" err="1"/>
          </a:p>
        </p:txBody>
      </p:sp>
      <p:sp>
        <p:nvSpPr>
          <p:cNvPr id="14" name="TextBox 13">
            <a:extLst>
              <a:ext uri="{FF2B5EF4-FFF2-40B4-BE49-F238E27FC236}">
                <a16:creationId xmlns:a16="http://schemas.microsoft.com/office/drawing/2014/main" id="{C8517AC0-1C4A-DCFE-B1D3-BFAFB551C66C}"/>
              </a:ext>
            </a:extLst>
          </p:cNvPr>
          <p:cNvSpPr txBox="1"/>
          <p:nvPr/>
        </p:nvSpPr>
        <p:spPr>
          <a:xfrm>
            <a:off x="9680866" y="5886833"/>
            <a:ext cx="32120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Additional codes in Appendix</a:t>
            </a:r>
            <a:endParaRPr lang="en-US" dirty="0"/>
          </a:p>
        </p:txBody>
      </p:sp>
    </p:spTree>
    <p:extLst>
      <p:ext uri="{BB962C8B-B14F-4D97-AF65-F5344CB8AC3E}">
        <p14:creationId xmlns:p14="http://schemas.microsoft.com/office/powerpoint/2010/main" val="359978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86739" y="179252"/>
            <a:ext cx="10418521" cy="598919"/>
          </a:xfrm>
        </p:spPr>
        <p:txBody>
          <a:bodyPr>
            <a:normAutofit fontScale="90000"/>
          </a:bodyPr>
          <a:lstStyle/>
          <a:p>
            <a:pPr algn="ctr"/>
            <a:r>
              <a:rPr lang="en-US" sz="2800" dirty="0">
                <a:latin typeface="Calibri"/>
                <a:cs typeface="Calibri"/>
              </a:rPr>
              <a:t>DISTRIBUTION OF FACILITIES IN INDIANA CITIES</a:t>
            </a:r>
            <a:br>
              <a:rPr lang="en-US" sz="2800" dirty="0">
                <a:latin typeface="Calibri"/>
                <a:cs typeface="Calibri"/>
              </a:rPr>
            </a:br>
            <a:r>
              <a:rPr lang="en-US" sz="2700" dirty="0">
                <a:latin typeface="Calibri"/>
                <a:cs typeface="Calibri"/>
              </a:rPr>
              <a:t>INPATIENT &amp; OUTPATIENT FACILITIES</a:t>
            </a:r>
          </a:p>
        </p:txBody>
      </p:sp>
      <p:sp>
        <p:nvSpPr>
          <p:cNvPr id="8" name="TextBox 7">
            <a:extLst>
              <a:ext uri="{FF2B5EF4-FFF2-40B4-BE49-F238E27FC236}">
                <a16:creationId xmlns:a16="http://schemas.microsoft.com/office/drawing/2014/main" id="{1EC3F325-30AD-6B92-D568-FEF8C6DB3CED}"/>
              </a:ext>
            </a:extLst>
          </p:cNvPr>
          <p:cNvSpPr txBox="1"/>
          <p:nvPr/>
        </p:nvSpPr>
        <p:spPr>
          <a:xfrm>
            <a:off x="4252025" y="2210130"/>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68D6F8FC-2B4A-70D2-BD04-2F9F1815CBEB}"/>
              </a:ext>
            </a:extLst>
          </p:cNvPr>
          <p:cNvSpPr txBox="1"/>
          <p:nvPr/>
        </p:nvSpPr>
        <p:spPr>
          <a:xfrm>
            <a:off x="1383056" y="5668834"/>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Even at the city level, the largest population centers do not have proportional higher number of facilities</a:t>
            </a:r>
            <a:endParaRPr lang="en-US" sz="1600" dirty="0">
              <a:cs typeface="Arial"/>
            </a:endParaRPr>
          </a:p>
        </p:txBody>
      </p:sp>
      <p:pic>
        <p:nvPicPr>
          <p:cNvPr id="3" name="Picture 3" descr="Table&#10;&#10;Description automatically generated">
            <a:extLst>
              <a:ext uri="{FF2B5EF4-FFF2-40B4-BE49-F238E27FC236}">
                <a16:creationId xmlns:a16="http://schemas.microsoft.com/office/drawing/2014/main" id="{28CAF9DB-F4CC-F0B9-CF64-0F3BA31DF4B6}"/>
              </a:ext>
            </a:extLst>
          </p:cNvPr>
          <p:cNvPicPr>
            <a:picLocks noChangeAspect="1"/>
          </p:cNvPicPr>
          <p:nvPr/>
        </p:nvPicPr>
        <p:blipFill>
          <a:blip r:embed="rId2"/>
          <a:stretch>
            <a:fillRect/>
          </a:stretch>
        </p:blipFill>
        <p:spPr>
          <a:xfrm>
            <a:off x="4823495" y="4609772"/>
            <a:ext cx="3080483" cy="896433"/>
          </a:xfrm>
          <a:prstGeom prst="rect">
            <a:avLst/>
          </a:prstGeom>
        </p:spPr>
      </p:pic>
      <p:pic>
        <p:nvPicPr>
          <p:cNvPr id="4" name="Picture 4" descr="Chart&#10;&#10;Description automatically generated">
            <a:extLst>
              <a:ext uri="{FF2B5EF4-FFF2-40B4-BE49-F238E27FC236}">
                <a16:creationId xmlns:a16="http://schemas.microsoft.com/office/drawing/2014/main" id="{D73F20FE-736D-C06C-93DD-EC98520C5D4C}"/>
              </a:ext>
            </a:extLst>
          </p:cNvPr>
          <p:cNvPicPr>
            <a:picLocks noChangeAspect="1"/>
          </p:cNvPicPr>
          <p:nvPr/>
        </p:nvPicPr>
        <p:blipFill>
          <a:blip r:embed="rId3"/>
          <a:stretch>
            <a:fillRect/>
          </a:stretch>
        </p:blipFill>
        <p:spPr>
          <a:xfrm>
            <a:off x="305334" y="3084837"/>
            <a:ext cx="3946662" cy="2583997"/>
          </a:xfrm>
          <a:prstGeom prst="rect">
            <a:avLst/>
          </a:prstGeom>
        </p:spPr>
      </p:pic>
      <p:pic>
        <p:nvPicPr>
          <p:cNvPr id="5" name="Picture 5" descr="Chart&#10;&#10;Description automatically generated">
            <a:extLst>
              <a:ext uri="{FF2B5EF4-FFF2-40B4-BE49-F238E27FC236}">
                <a16:creationId xmlns:a16="http://schemas.microsoft.com/office/drawing/2014/main" id="{C9137DD6-1287-C838-CFC9-4D1553EAD5CA}"/>
              </a:ext>
            </a:extLst>
          </p:cNvPr>
          <p:cNvPicPr>
            <a:picLocks noChangeAspect="1"/>
          </p:cNvPicPr>
          <p:nvPr/>
        </p:nvPicPr>
        <p:blipFill>
          <a:blip r:embed="rId4"/>
          <a:stretch>
            <a:fillRect/>
          </a:stretch>
        </p:blipFill>
        <p:spPr>
          <a:xfrm>
            <a:off x="8045902" y="3084837"/>
            <a:ext cx="4003984" cy="2583997"/>
          </a:xfrm>
          <a:prstGeom prst="rect">
            <a:avLst/>
          </a:prstGeom>
        </p:spPr>
      </p:pic>
      <p:pic>
        <p:nvPicPr>
          <p:cNvPr id="6" name="Picture 6" descr="Table&#10;&#10;Description automatically generated">
            <a:extLst>
              <a:ext uri="{FF2B5EF4-FFF2-40B4-BE49-F238E27FC236}">
                <a16:creationId xmlns:a16="http://schemas.microsoft.com/office/drawing/2014/main" id="{D156E972-CB3E-E6F7-CADC-070287BBA413}"/>
              </a:ext>
            </a:extLst>
          </p:cNvPr>
          <p:cNvPicPr>
            <a:picLocks noChangeAspect="1"/>
          </p:cNvPicPr>
          <p:nvPr/>
        </p:nvPicPr>
        <p:blipFill>
          <a:blip r:embed="rId5"/>
          <a:stretch>
            <a:fillRect/>
          </a:stretch>
        </p:blipFill>
        <p:spPr>
          <a:xfrm>
            <a:off x="4376987" y="3040982"/>
            <a:ext cx="3172668" cy="896434"/>
          </a:xfrm>
          <a:prstGeom prst="rect">
            <a:avLst/>
          </a:prstGeom>
        </p:spPr>
      </p:pic>
      <p:pic>
        <p:nvPicPr>
          <p:cNvPr id="10" name="Picture 9">
            <a:extLst>
              <a:ext uri="{FF2B5EF4-FFF2-40B4-BE49-F238E27FC236}">
                <a16:creationId xmlns:a16="http://schemas.microsoft.com/office/drawing/2014/main" id="{A6B48679-5CDE-9128-0429-C3FF73CD1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627373" y="175853"/>
            <a:ext cx="2152909" cy="3502434"/>
          </a:xfrm>
          <a:prstGeom prst="rect">
            <a:avLst/>
          </a:prstGeom>
        </p:spPr>
      </p:pic>
      <p:pic>
        <p:nvPicPr>
          <p:cNvPr id="12" name="Picture 11">
            <a:extLst>
              <a:ext uri="{FF2B5EF4-FFF2-40B4-BE49-F238E27FC236}">
                <a16:creationId xmlns:a16="http://schemas.microsoft.com/office/drawing/2014/main" id="{DE4AA805-C504-4BF9-42BF-7F74C2BF2F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386328" y="-20400"/>
            <a:ext cx="2187250" cy="3860596"/>
          </a:xfrm>
          <a:prstGeom prst="rect">
            <a:avLst/>
          </a:prstGeom>
        </p:spPr>
      </p:pic>
    </p:spTree>
    <p:extLst>
      <p:ext uri="{BB962C8B-B14F-4D97-AF65-F5344CB8AC3E}">
        <p14:creationId xmlns:p14="http://schemas.microsoft.com/office/powerpoint/2010/main" val="1292659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598919"/>
          </a:xfrm>
        </p:spPr>
        <p:txBody>
          <a:bodyPr>
            <a:normAutofit fontScale="90000"/>
          </a:bodyPr>
          <a:lstStyle/>
          <a:p>
            <a:pPr algn="ctr"/>
            <a:r>
              <a:rPr lang="en-US" sz="2800" dirty="0">
                <a:latin typeface="Calibri"/>
                <a:cs typeface="Calibri"/>
              </a:rPr>
              <a:t>DISTRIBUTION OF FACILITIES IN INDIANA CITIES</a:t>
            </a:r>
            <a:br>
              <a:rPr lang="en-US" sz="2800" dirty="0">
                <a:latin typeface="Calibri"/>
                <a:cs typeface="Calibri"/>
              </a:rPr>
            </a:br>
            <a:r>
              <a:rPr lang="en-US" sz="2700" dirty="0">
                <a:latin typeface="Calibri"/>
                <a:cs typeface="Calibri"/>
              </a:rPr>
              <a:t>SNF &amp; HOSPICE FACILITIES</a:t>
            </a:r>
          </a:p>
        </p:txBody>
      </p:sp>
      <p:sp>
        <p:nvSpPr>
          <p:cNvPr id="9" name="TextBox 8">
            <a:extLst>
              <a:ext uri="{FF2B5EF4-FFF2-40B4-BE49-F238E27FC236}">
                <a16:creationId xmlns:a16="http://schemas.microsoft.com/office/drawing/2014/main" id="{68D6F8FC-2B4A-70D2-BD04-2F9F1815CBEB}"/>
              </a:ext>
            </a:extLst>
          </p:cNvPr>
          <p:cNvSpPr txBox="1"/>
          <p:nvPr/>
        </p:nvSpPr>
        <p:spPr>
          <a:xfrm>
            <a:off x="555516" y="55955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cs typeface="Calibri"/>
            </a:endParaRPr>
          </a:p>
        </p:txBody>
      </p:sp>
      <p:pic>
        <p:nvPicPr>
          <p:cNvPr id="10" name="Picture 9" descr="Chart, bar chart&#10;&#10;Description automatically generated">
            <a:extLst>
              <a:ext uri="{FF2B5EF4-FFF2-40B4-BE49-F238E27FC236}">
                <a16:creationId xmlns:a16="http://schemas.microsoft.com/office/drawing/2014/main" id="{87423204-123B-6655-89C5-9D18FDE639E0}"/>
              </a:ext>
            </a:extLst>
          </p:cNvPr>
          <p:cNvPicPr>
            <a:picLocks noChangeAspect="1"/>
          </p:cNvPicPr>
          <p:nvPr/>
        </p:nvPicPr>
        <p:blipFill>
          <a:blip r:embed="rId2"/>
          <a:stretch>
            <a:fillRect/>
          </a:stretch>
        </p:blipFill>
        <p:spPr>
          <a:xfrm>
            <a:off x="403116" y="3149218"/>
            <a:ext cx="3730734" cy="2522503"/>
          </a:xfrm>
          <a:prstGeom prst="rect">
            <a:avLst/>
          </a:prstGeom>
        </p:spPr>
      </p:pic>
      <p:pic>
        <p:nvPicPr>
          <p:cNvPr id="12" name="Picture 11" descr="Chart, bar chart&#10;&#10;Description automatically generated">
            <a:extLst>
              <a:ext uri="{FF2B5EF4-FFF2-40B4-BE49-F238E27FC236}">
                <a16:creationId xmlns:a16="http://schemas.microsoft.com/office/drawing/2014/main" id="{7B82F39D-7186-9818-EFC4-8EE14055E343}"/>
              </a:ext>
            </a:extLst>
          </p:cNvPr>
          <p:cNvPicPr>
            <a:picLocks noChangeAspect="1"/>
          </p:cNvPicPr>
          <p:nvPr/>
        </p:nvPicPr>
        <p:blipFill>
          <a:blip r:embed="rId3"/>
          <a:stretch>
            <a:fillRect/>
          </a:stretch>
        </p:blipFill>
        <p:spPr>
          <a:xfrm>
            <a:off x="7886002" y="3178187"/>
            <a:ext cx="3902882" cy="2556388"/>
          </a:xfrm>
          <a:prstGeom prst="rect">
            <a:avLst/>
          </a:prstGeom>
        </p:spPr>
      </p:pic>
      <p:pic>
        <p:nvPicPr>
          <p:cNvPr id="13" name="Picture 13" descr="Table&#10;&#10;Description automatically generated">
            <a:extLst>
              <a:ext uri="{FF2B5EF4-FFF2-40B4-BE49-F238E27FC236}">
                <a16:creationId xmlns:a16="http://schemas.microsoft.com/office/drawing/2014/main" id="{2A61B2E5-8E55-A918-4860-F59D5E2C3E80}"/>
              </a:ext>
            </a:extLst>
          </p:cNvPr>
          <p:cNvPicPr>
            <a:picLocks noChangeAspect="1"/>
          </p:cNvPicPr>
          <p:nvPr/>
        </p:nvPicPr>
        <p:blipFill>
          <a:blip r:embed="rId4"/>
          <a:stretch>
            <a:fillRect/>
          </a:stretch>
        </p:blipFill>
        <p:spPr>
          <a:xfrm>
            <a:off x="3917043" y="3338942"/>
            <a:ext cx="2743200" cy="776588"/>
          </a:xfrm>
          <a:prstGeom prst="rect">
            <a:avLst/>
          </a:prstGeom>
        </p:spPr>
      </p:pic>
      <p:pic>
        <p:nvPicPr>
          <p:cNvPr id="14" name="Picture 14" descr="Table&#10;&#10;Description automatically generated">
            <a:extLst>
              <a:ext uri="{FF2B5EF4-FFF2-40B4-BE49-F238E27FC236}">
                <a16:creationId xmlns:a16="http://schemas.microsoft.com/office/drawing/2014/main" id="{A00970F1-5375-89DD-D89C-7082DD5DBDD3}"/>
              </a:ext>
            </a:extLst>
          </p:cNvPr>
          <p:cNvPicPr>
            <a:picLocks noChangeAspect="1"/>
          </p:cNvPicPr>
          <p:nvPr/>
        </p:nvPicPr>
        <p:blipFill>
          <a:blip r:embed="rId5"/>
          <a:stretch>
            <a:fillRect/>
          </a:stretch>
        </p:blipFill>
        <p:spPr>
          <a:xfrm>
            <a:off x="4906945" y="4739383"/>
            <a:ext cx="2979057" cy="779938"/>
          </a:xfrm>
          <a:prstGeom prst="rect">
            <a:avLst/>
          </a:prstGeom>
        </p:spPr>
      </p:pic>
      <p:sp>
        <p:nvSpPr>
          <p:cNvPr id="16" name="TextBox 15">
            <a:extLst>
              <a:ext uri="{FF2B5EF4-FFF2-40B4-BE49-F238E27FC236}">
                <a16:creationId xmlns:a16="http://schemas.microsoft.com/office/drawing/2014/main" id="{A5D7DF68-7F01-C4A6-9382-6A40D61B5112}"/>
              </a:ext>
            </a:extLst>
          </p:cNvPr>
          <p:cNvSpPr txBox="1"/>
          <p:nvPr/>
        </p:nvSpPr>
        <p:spPr>
          <a:xfrm>
            <a:off x="707916" y="57479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Even at the city level, the largest population centers do not have proportional higher number of </a:t>
            </a:r>
            <a:r>
              <a:rPr lang="en-US" sz="1600">
                <a:cs typeface="Calibri"/>
              </a:rPr>
              <a:t>facilities.</a:t>
            </a:r>
          </a:p>
        </p:txBody>
      </p:sp>
      <p:pic>
        <p:nvPicPr>
          <p:cNvPr id="4" name="Picture 3">
            <a:extLst>
              <a:ext uri="{FF2B5EF4-FFF2-40B4-BE49-F238E27FC236}">
                <a16:creationId xmlns:a16="http://schemas.microsoft.com/office/drawing/2014/main" id="{B2E96716-29B2-8A55-08A2-F3CCE68383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275485" y="49778"/>
            <a:ext cx="2568300" cy="3429306"/>
          </a:xfrm>
          <a:prstGeom prst="rect">
            <a:avLst/>
          </a:prstGeom>
        </p:spPr>
      </p:pic>
      <p:pic>
        <p:nvPicPr>
          <p:cNvPr id="6" name="Picture 5">
            <a:extLst>
              <a:ext uri="{FF2B5EF4-FFF2-40B4-BE49-F238E27FC236}">
                <a16:creationId xmlns:a16="http://schemas.microsoft.com/office/drawing/2014/main" id="{DA847E9E-484E-A458-FD86-C88FF85355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288255" y="329485"/>
            <a:ext cx="2549928" cy="3071277"/>
          </a:xfrm>
          <a:prstGeom prst="rect">
            <a:avLst/>
          </a:prstGeom>
        </p:spPr>
      </p:pic>
    </p:spTree>
    <p:extLst>
      <p:ext uri="{BB962C8B-B14F-4D97-AF65-F5344CB8AC3E}">
        <p14:creationId xmlns:p14="http://schemas.microsoft.com/office/powerpoint/2010/main" val="1074765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598919"/>
          </a:xfrm>
        </p:spPr>
        <p:txBody>
          <a:bodyPr>
            <a:normAutofit fontScale="90000"/>
          </a:bodyPr>
          <a:lstStyle/>
          <a:p>
            <a:pPr algn="ctr"/>
            <a:r>
              <a:rPr lang="en-US" sz="2800" dirty="0">
                <a:latin typeface="Calibri"/>
                <a:cs typeface="Calibri"/>
              </a:rPr>
              <a:t>DISTRIBUTION OF FACILITIES IN INDIANA CITIES</a:t>
            </a:r>
            <a:br>
              <a:rPr lang="en-US" sz="2800" dirty="0">
                <a:latin typeface="Calibri"/>
                <a:cs typeface="Calibri"/>
              </a:rPr>
            </a:br>
            <a:r>
              <a:rPr lang="en-US" sz="2700" dirty="0">
                <a:latin typeface="Calibri"/>
                <a:cs typeface="Calibri"/>
              </a:rPr>
              <a:t>HOME HEALTH &amp; IRF FACILITIES</a:t>
            </a:r>
          </a:p>
        </p:txBody>
      </p:sp>
      <p:sp>
        <p:nvSpPr>
          <p:cNvPr id="9" name="TextBox 8">
            <a:extLst>
              <a:ext uri="{FF2B5EF4-FFF2-40B4-BE49-F238E27FC236}">
                <a16:creationId xmlns:a16="http://schemas.microsoft.com/office/drawing/2014/main" id="{68D6F8FC-2B4A-70D2-BD04-2F9F1815CBEB}"/>
              </a:ext>
            </a:extLst>
          </p:cNvPr>
          <p:cNvSpPr txBox="1"/>
          <p:nvPr/>
        </p:nvSpPr>
        <p:spPr>
          <a:xfrm>
            <a:off x="555516" y="55955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cs typeface="Calibri"/>
            </a:endParaRPr>
          </a:p>
        </p:txBody>
      </p:sp>
      <p:pic>
        <p:nvPicPr>
          <p:cNvPr id="4" name="Picture 6" descr="Table&#10;&#10;Description automatically generated">
            <a:extLst>
              <a:ext uri="{FF2B5EF4-FFF2-40B4-BE49-F238E27FC236}">
                <a16:creationId xmlns:a16="http://schemas.microsoft.com/office/drawing/2014/main" id="{2A67891A-27E7-CFEB-3FB5-A3CC043A6AB4}"/>
              </a:ext>
            </a:extLst>
          </p:cNvPr>
          <p:cNvPicPr>
            <a:picLocks noChangeAspect="1"/>
          </p:cNvPicPr>
          <p:nvPr/>
        </p:nvPicPr>
        <p:blipFill>
          <a:blip r:embed="rId2"/>
          <a:stretch>
            <a:fillRect/>
          </a:stretch>
        </p:blipFill>
        <p:spPr>
          <a:xfrm>
            <a:off x="650451" y="1168400"/>
            <a:ext cx="5271263" cy="1264556"/>
          </a:xfrm>
          <a:prstGeom prst="rect">
            <a:avLst/>
          </a:prstGeom>
        </p:spPr>
      </p:pic>
      <p:pic>
        <p:nvPicPr>
          <p:cNvPr id="6" name="Picture 7" descr="Chart, bar chart&#10;&#10;Description automatically generated">
            <a:extLst>
              <a:ext uri="{FF2B5EF4-FFF2-40B4-BE49-F238E27FC236}">
                <a16:creationId xmlns:a16="http://schemas.microsoft.com/office/drawing/2014/main" id="{1093BFDA-B328-E356-9E96-9B76D3E47FDD}"/>
              </a:ext>
            </a:extLst>
          </p:cNvPr>
          <p:cNvPicPr>
            <a:picLocks noChangeAspect="1"/>
          </p:cNvPicPr>
          <p:nvPr/>
        </p:nvPicPr>
        <p:blipFill>
          <a:blip r:embed="rId3"/>
          <a:stretch>
            <a:fillRect/>
          </a:stretch>
        </p:blipFill>
        <p:spPr>
          <a:xfrm>
            <a:off x="532770" y="2629223"/>
            <a:ext cx="5388944" cy="3228725"/>
          </a:xfrm>
          <a:prstGeom prst="rect">
            <a:avLst/>
          </a:prstGeom>
        </p:spPr>
      </p:pic>
      <p:pic>
        <p:nvPicPr>
          <p:cNvPr id="8" name="Picture 10" descr="Chart, bar chart&#10;&#10;Description automatically generated">
            <a:extLst>
              <a:ext uri="{FF2B5EF4-FFF2-40B4-BE49-F238E27FC236}">
                <a16:creationId xmlns:a16="http://schemas.microsoft.com/office/drawing/2014/main" id="{9CFC4B35-8EF1-1139-2490-9B196511A1D5}"/>
              </a:ext>
            </a:extLst>
          </p:cNvPr>
          <p:cNvPicPr>
            <a:picLocks noChangeAspect="1"/>
          </p:cNvPicPr>
          <p:nvPr/>
        </p:nvPicPr>
        <p:blipFill rotWithShape="1">
          <a:blip r:embed="rId4"/>
          <a:srcRect l="2647" r="1448"/>
          <a:stretch/>
        </p:blipFill>
        <p:spPr>
          <a:xfrm>
            <a:off x="6094475" y="2613858"/>
            <a:ext cx="5430579" cy="3322953"/>
          </a:xfrm>
          <a:prstGeom prst="rect">
            <a:avLst/>
          </a:prstGeom>
        </p:spPr>
      </p:pic>
      <p:pic>
        <p:nvPicPr>
          <p:cNvPr id="11" name="Picture 14" descr="Table&#10;&#10;Description automatically generated">
            <a:extLst>
              <a:ext uri="{FF2B5EF4-FFF2-40B4-BE49-F238E27FC236}">
                <a16:creationId xmlns:a16="http://schemas.microsoft.com/office/drawing/2014/main" id="{4614C84C-1B52-4863-F837-CE01ADC34AB9}"/>
              </a:ext>
            </a:extLst>
          </p:cNvPr>
          <p:cNvPicPr>
            <a:picLocks noChangeAspect="1"/>
          </p:cNvPicPr>
          <p:nvPr/>
        </p:nvPicPr>
        <p:blipFill>
          <a:blip r:embed="rId5"/>
          <a:stretch>
            <a:fillRect/>
          </a:stretch>
        </p:blipFill>
        <p:spPr>
          <a:xfrm>
            <a:off x="6311900" y="1260312"/>
            <a:ext cx="3632199" cy="1080733"/>
          </a:xfrm>
          <a:prstGeom prst="rect">
            <a:avLst/>
          </a:prstGeom>
        </p:spPr>
      </p:pic>
      <p:sp>
        <p:nvSpPr>
          <p:cNvPr id="16" name="TextBox 15">
            <a:extLst>
              <a:ext uri="{FF2B5EF4-FFF2-40B4-BE49-F238E27FC236}">
                <a16:creationId xmlns:a16="http://schemas.microsoft.com/office/drawing/2014/main" id="{DD4A56D8-4D99-9E49-2309-2709DC261A6D}"/>
              </a:ext>
            </a:extLst>
          </p:cNvPr>
          <p:cNvSpPr txBox="1"/>
          <p:nvPr/>
        </p:nvSpPr>
        <p:spPr>
          <a:xfrm>
            <a:off x="650043" y="5873313"/>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There are a limited number of facilities in most Indiana cities, regardless of the population of the city</a:t>
            </a:r>
            <a:endParaRPr lang="en-US" dirty="0">
              <a:cs typeface="Calibri"/>
            </a:endParaRPr>
          </a:p>
        </p:txBody>
      </p:sp>
    </p:spTree>
    <p:extLst>
      <p:ext uri="{BB962C8B-B14F-4D97-AF65-F5344CB8AC3E}">
        <p14:creationId xmlns:p14="http://schemas.microsoft.com/office/powerpoint/2010/main" val="3702266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598919"/>
          </a:xfrm>
        </p:spPr>
        <p:txBody>
          <a:bodyPr>
            <a:normAutofit fontScale="90000"/>
          </a:bodyPr>
          <a:lstStyle/>
          <a:p>
            <a:pPr algn="ctr"/>
            <a:r>
              <a:rPr lang="en-US" sz="2800" dirty="0">
                <a:latin typeface="Calibri"/>
                <a:cs typeface="Calibri"/>
              </a:rPr>
              <a:t>DISTRIBUTION OF FACILITIES IN INDIANA CITIES</a:t>
            </a:r>
            <a:br>
              <a:rPr lang="en-US" sz="2800" dirty="0">
                <a:latin typeface="Calibri"/>
                <a:cs typeface="Calibri"/>
              </a:rPr>
            </a:br>
            <a:r>
              <a:rPr lang="en-US" sz="2700" dirty="0">
                <a:latin typeface="Calibri"/>
                <a:cs typeface="Calibri"/>
              </a:rPr>
              <a:t>LONG TERM CARE FACILITIES</a:t>
            </a:r>
          </a:p>
        </p:txBody>
      </p:sp>
      <p:sp>
        <p:nvSpPr>
          <p:cNvPr id="9" name="TextBox 8">
            <a:extLst>
              <a:ext uri="{FF2B5EF4-FFF2-40B4-BE49-F238E27FC236}">
                <a16:creationId xmlns:a16="http://schemas.microsoft.com/office/drawing/2014/main" id="{68D6F8FC-2B4A-70D2-BD04-2F9F1815CBEB}"/>
              </a:ext>
            </a:extLst>
          </p:cNvPr>
          <p:cNvSpPr txBox="1"/>
          <p:nvPr/>
        </p:nvSpPr>
        <p:spPr>
          <a:xfrm>
            <a:off x="555516" y="55955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cs typeface="Calibri"/>
            </a:endParaRPr>
          </a:p>
        </p:txBody>
      </p:sp>
      <p:pic>
        <p:nvPicPr>
          <p:cNvPr id="5" name="Picture 10" descr="Chart, bar chart&#10;&#10;Description automatically generated">
            <a:extLst>
              <a:ext uri="{FF2B5EF4-FFF2-40B4-BE49-F238E27FC236}">
                <a16:creationId xmlns:a16="http://schemas.microsoft.com/office/drawing/2014/main" id="{1B9F0F6D-6029-6714-98E7-5FD3F708A45D}"/>
              </a:ext>
            </a:extLst>
          </p:cNvPr>
          <p:cNvPicPr>
            <a:picLocks noChangeAspect="1"/>
          </p:cNvPicPr>
          <p:nvPr/>
        </p:nvPicPr>
        <p:blipFill rotWithShape="1">
          <a:blip r:embed="rId2"/>
          <a:srcRect l="3946" t="-239"/>
          <a:stretch/>
        </p:blipFill>
        <p:spPr>
          <a:xfrm>
            <a:off x="3549896" y="2637527"/>
            <a:ext cx="5092208" cy="2579816"/>
          </a:xfrm>
          <a:prstGeom prst="rect">
            <a:avLst/>
          </a:prstGeom>
        </p:spPr>
      </p:pic>
      <p:pic>
        <p:nvPicPr>
          <p:cNvPr id="7" name="Picture 9" descr="Table&#10;&#10;Description automatically generated">
            <a:extLst>
              <a:ext uri="{FF2B5EF4-FFF2-40B4-BE49-F238E27FC236}">
                <a16:creationId xmlns:a16="http://schemas.microsoft.com/office/drawing/2014/main" id="{2CF2215D-183F-326F-A1EB-665F4E9DBFE3}"/>
              </a:ext>
            </a:extLst>
          </p:cNvPr>
          <p:cNvPicPr>
            <a:picLocks noChangeAspect="1"/>
          </p:cNvPicPr>
          <p:nvPr/>
        </p:nvPicPr>
        <p:blipFill>
          <a:blip r:embed="rId3"/>
          <a:stretch>
            <a:fillRect/>
          </a:stretch>
        </p:blipFill>
        <p:spPr>
          <a:xfrm>
            <a:off x="3793513" y="1182776"/>
            <a:ext cx="4498478" cy="1279962"/>
          </a:xfrm>
          <a:prstGeom prst="rect">
            <a:avLst/>
          </a:prstGeom>
        </p:spPr>
      </p:pic>
      <p:sp>
        <p:nvSpPr>
          <p:cNvPr id="12" name="TextBox 11">
            <a:extLst>
              <a:ext uri="{FF2B5EF4-FFF2-40B4-BE49-F238E27FC236}">
                <a16:creationId xmlns:a16="http://schemas.microsoft.com/office/drawing/2014/main" id="{585CA461-D7A7-632C-C09D-EE0783F431AA}"/>
              </a:ext>
            </a:extLst>
          </p:cNvPr>
          <p:cNvSpPr txBox="1"/>
          <p:nvPr/>
        </p:nvSpPr>
        <p:spPr>
          <a:xfrm>
            <a:off x="3436065" y="5597402"/>
            <a:ext cx="54915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There are only 5 Long term care facilities in all of Indiana</a:t>
            </a:r>
          </a:p>
        </p:txBody>
      </p:sp>
    </p:spTree>
    <p:extLst>
      <p:ext uri="{BB962C8B-B14F-4D97-AF65-F5344CB8AC3E}">
        <p14:creationId xmlns:p14="http://schemas.microsoft.com/office/powerpoint/2010/main" val="197124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598919"/>
          </a:xfrm>
        </p:spPr>
        <p:txBody>
          <a:bodyPr>
            <a:normAutofit/>
          </a:bodyPr>
          <a:lstStyle/>
          <a:p>
            <a:pPr algn="ctr"/>
            <a:r>
              <a:rPr lang="en-US" sz="2800" dirty="0">
                <a:latin typeface="Calibri"/>
                <a:cs typeface="Calibri"/>
              </a:rPr>
              <a:t>MOST EXPENSIVE INPATIENT SERVICES</a:t>
            </a:r>
            <a:endParaRPr lang="en-US" sz="2700" dirty="0">
              <a:latin typeface="Calibri"/>
              <a:cs typeface="Calibri"/>
            </a:endParaRPr>
          </a:p>
        </p:txBody>
      </p:sp>
      <p:sp>
        <p:nvSpPr>
          <p:cNvPr id="9" name="TextBox 8">
            <a:extLst>
              <a:ext uri="{FF2B5EF4-FFF2-40B4-BE49-F238E27FC236}">
                <a16:creationId xmlns:a16="http://schemas.microsoft.com/office/drawing/2014/main" id="{68D6F8FC-2B4A-70D2-BD04-2F9F1815CBEB}"/>
              </a:ext>
            </a:extLst>
          </p:cNvPr>
          <p:cNvSpPr txBox="1"/>
          <p:nvPr/>
        </p:nvSpPr>
        <p:spPr>
          <a:xfrm>
            <a:off x="555516" y="55955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cs typeface="Calibri"/>
            </a:endParaRPr>
          </a:p>
        </p:txBody>
      </p:sp>
      <p:sp>
        <p:nvSpPr>
          <p:cNvPr id="12" name="TextBox 11">
            <a:extLst>
              <a:ext uri="{FF2B5EF4-FFF2-40B4-BE49-F238E27FC236}">
                <a16:creationId xmlns:a16="http://schemas.microsoft.com/office/drawing/2014/main" id="{585CA461-D7A7-632C-C09D-EE0783F431AA}"/>
              </a:ext>
            </a:extLst>
          </p:cNvPr>
          <p:cNvSpPr txBox="1"/>
          <p:nvPr/>
        </p:nvSpPr>
        <p:spPr>
          <a:xfrm>
            <a:off x="3050361" y="5635032"/>
            <a:ext cx="66957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Transplants are some of the most expensive inpatient services available</a:t>
            </a:r>
            <a:endParaRPr lang="en-US" dirty="0"/>
          </a:p>
        </p:txBody>
      </p:sp>
      <p:pic>
        <p:nvPicPr>
          <p:cNvPr id="4" name="Picture 4" descr="Chart, bar chart&#10;&#10;Description automatically generated">
            <a:extLst>
              <a:ext uri="{FF2B5EF4-FFF2-40B4-BE49-F238E27FC236}">
                <a16:creationId xmlns:a16="http://schemas.microsoft.com/office/drawing/2014/main" id="{72610860-F336-2F1C-FE3A-59CCBA11CE24}"/>
              </a:ext>
            </a:extLst>
          </p:cNvPr>
          <p:cNvPicPr>
            <a:picLocks noChangeAspect="1"/>
          </p:cNvPicPr>
          <p:nvPr/>
        </p:nvPicPr>
        <p:blipFill>
          <a:blip r:embed="rId2"/>
          <a:stretch>
            <a:fillRect/>
          </a:stretch>
        </p:blipFill>
        <p:spPr>
          <a:xfrm>
            <a:off x="617316" y="821280"/>
            <a:ext cx="10414000" cy="4160838"/>
          </a:xfrm>
          <a:prstGeom prst="rect">
            <a:avLst/>
          </a:prstGeom>
        </p:spPr>
      </p:pic>
      <p:sp>
        <p:nvSpPr>
          <p:cNvPr id="8" name="TextBox 7">
            <a:extLst>
              <a:ext uri="{FF2B5EF4-FFF2-40B4-BE49-F238E27FC236}">
                <a16:creationId xmlns:a16="http://schemas.microsoft.com/office/drawing/2014/main" id="{D2BFF11D-617C-87D5-E197-3FC3798AAC25}"/>
              </a:ext>
            </a:extLst>
          </p:cNvPr>
          <p:cNvSpPr txBox="1"/>
          <p:nvPr/>
        </p:nvSpPr>
        <p:spPr>
          <a:xfrm>
            <a:off x="8761965" y="5034148"/>
            <a:ext cx="32802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cs typeface="Calibri"/>
              </a:rPr>
              <a:t>Code In Appendix</a:t>
            </a:r>
          </a:p>
        </p:txBody>
      </p:sp>
    </p:spTree>
    <p:extLst>
      <p:ext uri="{BB962C8B-B14F-4D97-AF65-F5344CB8AC3E}">
        <p14:creationId xmlns:p14="http://schemas.microsoft.com/office/powerpoint/2010/main" val="352797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r>
              <a:rPr lang="en-US" sz="2800"/>
              <a:t>INTRODUCTION</a:t>
            </a:r>
          </a:p>
        </p:txBody>
      </p:sp>
      <p:sp>
        <p:nvSpPr>
          <p:cNvPr id="4" name="Content Placeholder 3">
            <a:extLst>
              <a:ext uri="{FF2B5EF4-FFF2-40B4-BE49-F238E27FC236}">
                <a16:creationId xmlns:a16="http://schemas.microsoft.com/office/drawing/2014/main" id="{60B9FBC1-2E55-4E10-8B12-C026383C3621}"/>
              </a:ext>
            </a:extLst>
          </p:cNvPr>
          <p:cNvSpPr>
            <a:spLocks noGrp="1"/>
          </p:cNvSpPr>
          <p:nvPr>
            <p:ph idx="1"/>
          </p:nvPr>
        </p:nvSpPr>
        <p:spPr>
          <a:xfrm>
            <a:off x="681603" y="1300934"/>
            <a:ext cx="10687459" cy="3747511"/>
          </a:xfrm>
        </p:spPr>
        <p:txBody>
          <a:bodyPr vert="horz" lIns="91440" tIns="45720" rIns="91440" bIns="45720" rtlCol="0" anchor="t">
            <a:normAutofit/>
          </a:bodyPr>
          <a:lstStyle/>
          <a:p>
            <a:pPr marL="456565" indent="-456565" algn="just">
              <a:spcBef>
                <a:spcPts val="1000"/>
              </a:spcBef>
              <a:spcAft>
                <a:spcPts val="0"/>
              </a:spcAft>
              <a:buFont typeface="Wingdings"/>
              <a:buChar char="Ø"/>
            </a:pPr>
            <a:r>
              <a:rPr lang="en-US" sz="1800">
                <a:latin typeface="Calibri"/>
                <a:cs typeface="Calibri"/>
              </a:rPr>
              <a:t>Medicare is a federally funded Health Insurance program for US citizens, over 65 years of age and younger individuals with disabilities </a:t>
            </a:r>
            <a:r>
              <a:rPr lang="en-US" sz="1800" baseline="30000">
                <a:latin typeface="Calibri"/>
                <a:cs typeface="Calibri"/>
              </a:rPr>
              <a:t>1</a:t>
            </a:r>
            <a:r>
              <a:rPr lang="en-US" sz="1800">
                <a:latin typeface="Calibri"/>
                <a:cs typeface="Calibri"/>
              </a:rPr>
              <a:t>. </a:t>
            </a:r>
            <a:endParaRPr lang="en-US" sz="1800"/>
          </a:p>
          <a:p>
            <a:pPr marL="456565" indent="-456565" algn="just">
              <a:spcBef>
                <a:spcPts val="1000"/>
              </a:spcBef>
              <a:spcAft>
                <a:spcPts val="0"/>
              </a:spcAft>
              <a:buFont typeface="Wingdings"/>
              <a:buChar char="Ø"/>
            </a:pPr>
            <a:r>
              <a:rPr lang="en-US" sz="1800">
                <a:latin typeface="Calibri"/>
                <a:cs typeface="Calibri"/>
              </a:rPr>
              <a:t>Almost all Medicare participants remain enrolled in the program until they pass away. </a:t>
            </a:r>
          </a:p>
          <a:p>
            <a:pPr marL="456565" indent="-456565" algn="just">
              <a:spcBef>
                <a:spcPts val="1000"/>
              </a:spcBef>
              <a:spcAft>
                <a:spcPts val="0"/>
              </a:spcAft>
              <a:buFont typeface="Wingdings"/>
              <a:buChar char="Ø"/>
            </a:pPr>
            <a:r>
              <a:rPr lang="en-US" sz="1800">
                <a:latin typeface="Calibri"/>
                <a:cs typeface="Calibri"/>
              </a:rPr>
              <a:t>The Centers for Medicare &amp; Medicaid Services (</a:t>
            </a:r>
            <a:r>
              <a:rPr lang="en-US" sz="1800">
                <a:latin typeface="Calibri"/>
                <a:cs typeface="Calibri"/>
                <a:hlinkClick r:id="rId2"/>
              </a:rPr>
              <a:t>CMS</a:t>
            </a:r>
            <a:r>
              <a:rPr lang="en-US" sz="1800">
                <a:latin typeface="Calibri"/>
                <a:cs typeface="Calibri"/>
              </a:rPr>
              <a:t>) collects data on these programs that can be used to analysis various healthcare patterns.</a:t>
            </a:r>
            <a:endParaRPr lang="en-US" sz="1800"/>
          </a:p>
          <a:p>
            <a:pPr marL="456565" indent="-456565" algn="just">
              <a:spcBef>
                <a:spcPts val="1000"/>
              </a:spcBef>
              <a:spcAft>
                <a:spcPts val="0"/>
              </a:spcAft>
              <a:buClr>
                <a:srgbClr val="808080"/>
              </a:buClr>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0" indent="0" algn="just">
              <a:lnSpc>
                <a:spcPct val="90000"/>
              </a:lnSpc>
              <a:spcBef>
                <a:spcPts val="1000"/>
              </a:spcBef>
              <a:spcAft>
                <a:spcPts val="0"/>
              </a:spcAft>
              <a:buNone/>
            </a:pPr>
            <a:endParaRPr lang="en-US" sz="1800"/>
          </a:p>
          <a:p>
            <a:pPr marL="0" indent="0" algn="just">
              <a:lnSpc>
                <a:spcPct val="90000"/>
              </a:lnSpc>
              <a:spcBef>
                <a:spcPts val="1000"/>
              </a:spcBef>
              <a:spcAft>
                <a:spcPts val="0"/>
              </a:spcAft>
              <a:buNone/>
            </a:pPr>
            <a:endParaRPr lang="en-US" sz="1800"/>
          </a:p>
        </p:txBody>
      </p:sp>
    </p:spTree>
    <p:extLst>
      <p:ext uri="{BB962C8B-B14F-4D97-AF65-F5344CB8AC3E}">
        <p14:creationId xmlns:p14="http://schemas.microsoft.com/office/powerpoint/2010/main" val="30074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42CB65-4819-AABE-E9D1-B704D443A98E}"/>
              </a:ext>
            </a:extLst>
          </p:cNvPr>
          <p:cNvSpPr txBox="1">
            <a:spLocks/>
          </p:cNvSpPr>
          <p:nvPr/>
        </p:nvSpPr>
        <p:spPr>
          <a:xfrm>
            <a:off x="844982" y="180822"/>
            <a:ext cx="10672521" cy="598919"/>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Calibri"/>
                <a:cs typeface="Calibri"/>
              </a:rPr>
              <a:t>COMPARATIVE COST OF MOST COMMONLY USED INPATIENT SERVICES IN THE US</a:t>
            </a:r>
          </a:p>
        </p:txBody>
      </p:sp>
      <p:pic>
        <p:nvPicPr>
          <p:cNvPr id="6" name="Picture 6" descr="Chart, bar chart&#10;&#10;Description automatically generated">
            <a:extLst>
              <a:ext uri="{FF2B5EF4-FFF2-40B4-BE49-F238E27FC236}">
                <a16:creationId xmlns:a16="http://schemas.microsoft.com/office/drawing/2014/main" id="{3B7A0782-064D-7958-B300-D3CF5A408305}"/>
              </a:ext>
            </a:extLst>
          </p:cNvPr>
          <p:cNvPicPr>
            <a:picLocks noChangeAspect="1"/>
          </p:cNvPicPr>
          <p:nvPr/>
        </p:nvPicPr>
        <p:blipFill>
          <a:blip r:embed="rId2"/>
          <a:stretch>
            <a:fillRect/>
          </a:stretch>
        </p:blipFill>
        <p:spPr>
          <a:xfrm>
            <a:off x="653970" y="831862"/>
            <a:ext cx="10768314" cy="4432275"/>
          </a:xfrm>
          <a:prstGeom prst="rect">
            <a:avLst/>
          </a:prstGeom>
        </p:spPr>
      </p:pic>
      <p:sp>
        <p:nvSpPr>
          <p:cNvPr id="8" name="TextBox 7">
            <a:extLst>
              <a:ext uri="{FF2B5EF4-FFF2-40B4-BE49-F238E27FC236}">
                <a16:creationId xmlns:a16="http://schemas.microsoft.com/office/drawing/2014/main" id="{73692E15-142A-7032-DF1B-A92DCBB5146C}"/>
              </a:ext>
            </a:extLst>
          </p:cNvPr>
          <p:cNvSpPr txBox="1"/>
          <p:nvPr/>
        </p:nvSpPr>
        <p:spPr>
          <a:xfrm>
            <a:off x="2401249" y="5606810"/>
            <a:ext cx="87747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There is a major difference in the cost of the same services when offered by different providers</a:t>
            </a:r>
            <a:endParaRPr lang="en-US" dirty="0">
              <a:cs typeface="Calibri"/>
            </a:endParaRPr>
          </a:p>
        </p:txBody>
      </p:sp>
      <p:sp>
        <p:nvSpPr>
          <p:cNvPr id="10" name="TextBox 9">
            <a:extLst>
              <a:ext uri="{FF2B5EF4-FFF2-40B4-BE49-F238E27FC236}">
                <a16:creationId xmlns:a16="http://schemas.microsoft.com/office/drawing/2014/main" id="{DCE1CBFD-1E0E-3E40-1E46-4AF2BCB195B5}"/>
              </a:ext>
            </a:extLst>
          </p:cNvPr>
          <p:cNvSpPr txBox="1"/>
          <p:nvPr/>
        </p:nvSpPr>
        <p:spPr>
          <a:xfrm>
            <a:off x="8385669" y="5269333"/>
            <a:ext cx="32802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cs typeface="Calibri"/>
              </a:rPr>
              <a:t>Code In Appendix</a:t>
            </a:r>
          </a:p>
        </p:txBody>
      </p:sp>
    </p:spTree>
    <p:extLst>
      <p:ext uri="{BB962C8B-B14F-4D97-AF65-F5344CB8AC3E}">
        <p14:creationId xmlns:p14="http://schemas.microsoft.com/office/powerpoint/2010/main" val="2273603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42CB65-4819-AABE-E9D1-B704D443A98E}"/>
              </a:ext>
            </a:extLst>
          </p:cNvPr>
          <p:cNvSpPr txBox="1">
            <a:spLocks/>
          </p:cNvSpPr>
          <p:nvPr/>
        </p:nvSpPr>
        <p:spPr>
          <a:xfrm>
            <a:off x="844982" y="180822"/>
            <a:ext cx="10672521" cy="598919"/>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Calibri"/>
                <a:cs typeface="Calibri"/>
              </a:rPr>
              <a:t>COMPARATIVE COST OF MOST COMMONLY USED INPATIENT SERVICES IN INDIANA</a:t>
            </a:r>
          </a:p>
        </p:txBody>
      </p:sp>
      <p:sp>
        <p:nvSpPr>
          <p:cNvPr id="8" name="TextBox 7">
            <a:extLst>
              <a:ext uri="{FF2B5EF4-FFF2-40B4-BE49-F238E27FC236}">
                <a16:creationId xmlns:a16="http://schemas.microsoft.com/office/drawing/2014/main" id="{73692E15-142A-7032-DF1B-A92DCBB5146C}"/>
              </a:ext>
            </a:extLst>
          </p:cNvPr>
          <p:cNvSpPr txBox="1"/>
          <p:nvPr/>
        </p:nvSpPr>
        <p:spPr>
          <a:xfrm>
            <a:off x="2250730" y="5738514"/>
            <a:ext cx="83702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There is a major difference in the cost of the same services when offered by different providers</a:t>
            </a:r>
            <a:endParaRPr lang="en-US" dirty="0">
              <a:cs typeface="Calibri"/>
            </a:endParaRPr>
          </a:p>
        </p:txBody>
      </p:sp>
      <p:pic>
        <p:nvPicPr>
          <p:cNvPr id="2" name="Picture 2" descr="Chart, bar chart&#10;&#10;Description automatically generated">
            <a:extLst>
              <a:ext uri="{FF2B5EF4-FFF2-40B4-BE49-F238E27FC236}">
                <a16:creationId xmlns:a16="http://schemas.microsoft.com/office/drawing/2014/main" id="{840E4F30-BB37-E986-FA85-B9D46D487F35}"/>
              </a:ext>
            </a:extLst>
          </p:cNvPr>
          <p:cNvPicPr>
            <a:picLocks noChangeAspect="1"/>
          </p:cNvPicPr>
          <p:nvPr/>
        </p:nvPicPr>
        <p:blipFill>
          <a:blip r:embed="rId2"/>
          <a:stretch>
            <a:fillRect/>
          </a:stretch>
        </p:blipFill>
        <p:spPr>
          <a:xfrm>
            <a:off x="735659" y="783006"/>
            <a:ext cx="10890014" cy="4642877"/>
          </a:xfrm>
          <a:prstGeom prst="rect">
            <a:avLst/>
          </a:prstGeom>
        </p:spPr>
      </p:pic>
      <p:sp>
        <p:nvSpPr>
          <p:cNvPr id="4" name="TextBox 3">
            <a:extLst>
              <a:ext uri="{FF2B5EF4-FFF2-40B4-BE49-F238E27FC236}">
                <a16:creationId xmlns:a16="http://schemas.microsoft.com/office/drawing/2014/main" id="{9F666340-9937-BFAE-8C90-36C7F29D83DB}"/>
              </a:ext>
            </a:extLst>
          </p:cNvPr>
          <p:cNvSpPr txBox="1"/>
          <p:nvPr/>
        </p:nvSpPr>
        <p:spPr>
          <a:xfrm>
            <a:off x="8592632" y="5316370"/>
            <a:ext cx="32802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cs typeface="Calibri"/>
              </a:rPr>
              <a:t>Code In Appendix</a:t>
            </a:r>
          </a:p>
        </p:txBody>
      </p:sp>
    </p:spTree>
    <p:extLst>
      <p:ext uri="{BB962C8B-B14F-4D97-AF65-F5344CB8AC3E}">
        <p14:creationId xmlns:p14="http://schemas.microsoft.com/office/powerpoint/2010/main" val="2846937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80822"/>
            <a:ext cx="10672521" cy="598919"/>
          </a:xfrm>
        </p:spPr>
        <p:txBody>
          <a:bodyPr>
            <a:normAutofit/>
          </a:bodyPr>
          <a:lstStyle/>
          <a:p>
            <a:pPr algn="ctr"/>
            <a:r>
              <a:rPr lang="en-US" sz="2800" dirty="0">
                <a:latin typeface="Calibri"/>
                <a:cs typeface="Calibri"/>
              </a:rPr>
              <a:t>MOST EXPENSIVE OUTPATIENT SERVICES</a:t>
            </a:r>
            <a:endParaRPr lang="en-US" sz="2700" dirty="0">
              <a:latin typeface="Calibri"/>
              <a:cs typeface="Calibri"/>
            </a:endParaRPr>
          </a:p>
        </p:txBody>
      </p:sp>
      <p:sp>
        <p:nvSpPr>
          <p:cNvPr id="9" name="TextBox 8">
            <a:extLst>
              <a:ext uri="{FF2B5EF4-FFF2-40B4-BE49-F238E27FC236}">
                <a16:creationId xmlns:a16="http://schemas.microsoft.com/office/drawing/2014/main" id="{68D6F8FC-2B4A-70D2-BD04-2F9F1815CBEB}"/>
              </a:ext>
            </a:extLst>
          </p:cNvPr>
          <p:cNvSpPr txBox="1"/>
          <p:nvPr/>
        </p:nvSpPr>
        <p:spPr>
          <a:xfrm>
            <a:off x="555516" y="55955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cs typeface="Calibri"/>
            </a:endParaRPr>
          </a:p>
        </p:txBody>
      </p:sp>
      <p:sp>
        <p:nvSpPr>
          <p:cNvPr id="12" name="TextBox 11">
            <a:extLst>
              <a:ext uri="{FF2B5EF4-FFF2-40B4-BE49-F238E27FC236}">
                <a16:creationId xmlns:a16="http://schemas.microsoft.com/office/drawing/2014/main" id="{585CA461-D7A7-632C-C09D-EE0783F431AA}"/>
              </a:ext>
            </a:extLst>
          </p:cNvPr>
          <p:cNvSpPr txBox="1"/>
          <p:nvPr/>
        </p:nvSpPr>
        <p:spPr>
          <a:xfrm>
            <a:off x="707916" y="574792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endParaRPr lang="en-US" sz="1600" dirty="0">
              <a:cs typeface="Calibri"/>
            </a:endParaRPr>
          </a:p>
        </p:txBody>
      </p:sp>
      <p:pic>
        <p:nvPicPr>
          <p:cNvPr id="3" name="Picture 4" descr="Chart, bar chart&#10;&#10;Description automatically generated">
            <a:extLst>
              <a:ext uri="{FF2B5EF4-FFF2-40B4-BE49-F238E27FC236}">
                <a16:creationId xmlns:a16="http://schemas.microsoft.com/office/drawing/2014/main" id="{8A0A2D44-AB52-D1CA-5B69-F4D79F6AF8E3}"/>
              </a:ext>
            </a:extLst>
          </p:cNvPr>
          <p:cNvPicPr>
            <a:picLocks noChangeAspect="1"/>
          </p:cNvPicPr>
          <p:nvPr/>
        </p:nvPicPr>
        <p:blipFill>
          <a:blip r:embed="rId2"/>
          <a:stretch>
            <a:fillRect/>
          </a:stretch>
        </p:blipFill>
        <p:spPr>
          <a:xfrm>
            <a:off x="933691" y="935809"/>
            <a:ext cx="8609772" cy="4268819"/>
          </a:xfrm>
          <a:prstGeom prst="rect">
            <a:avLst/>
          </a:prstGeom>
        </p:spPr>
      </p:pic>
      <p:sp>
        <p:nvSpPr>
          <p:cNvPr id="5" name="TextBox 4">
            <a:extLst>
              <a:ext uri="{FF2B5EF4-FFF2-40B4-BE49-F238E27FC236}">
                <a16:creationId xmlns:a16="http://schemas.microsoft.com/office/drawing/2014/main" id="{DA762668-802C-D4EF-CE54-A275464DC796}"/>
              </a:ext>
            </a:extLst>
          </p:cNvPr>
          <p:cNvSpPr txBox="1"/>
          <p:nvPr/>
        </p:nvSpPr>
        <p:spPr>
          <a:xfrm>
            <a:off x="8016385" y="5301468"/>
            <a:ext cx="32802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cs typeface="Calibri"/>
              </a:rPr>
              <a:t>Code In Appendix</a:t>
            </a:r>
          </a:p>
        </p:txBody>
      </p:sp>
      <p:sp>
        <p:nvSpPr>
          <p:cNvPr id="7" name="TextBox 6">
            <a:extLst>
              <a:ext uri="{FF2B5EF4-FFF2-40B4-BE49-F238E27FC236}">
                <a16:creationId xmlns:a16="http://schemas.microsoft.com/office/drawing/2014/main" id="{A2A154D0-AD5D-8CB2-5C57-94FDF8172F38}"/>
              </a:ext>
            </a:extLst>
          </p:cNvPr>
          <p:cNvSpPr txBox="1"/>
          <p:nvPr/>
        </p:nvSpPr>
        <p:spPr>
          <a:xfrm>
            <a:off x="1118348" y="5644641"/>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Cochlear Implants and Blood product exchanges are some of the most expensive outpatient services availed by patients</a:t>
            </a:r>
          </a:p>
        </p:txBody>
      </p:sp>
    </p:spTree>
    <p:extLst>
      <p:ext uri="{BB962C8B-B14F-4D97-AF65-F5344CB8AC3E}">
        <p14:creationId xmlns:p14="http://schemas.microsoft.com/office/powerpoint/2010/main" val="1887191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4FFA848-BD79-3A99-A515-A3EAAABBA320}"/>
              </a:ext>
            </a:extLst>
          </p:cNvPr>
          <p:cNvPicPr>
            <a:picLocks noGrp="1" noChangeAspect="1"/>
          </p:cNvPicPr>
          <p:nvPr>
            <p:ph idx="4294967295"/>
          </p:nvPr>
        </p:nvPicPr>
        <p:blipFill>
          <a:blip r:embed="rId2"/>
          <a:stretch>
            <a:fillRect/>
          </a:stretch>
        </p:blipFill>
        <p:spPr>
          <a:xfrm>
            <a:off x="1213675" y="906661"/>
            <a:ext cx="8496300" cy="4160838"/>
          </a:xfrm>
        </p:spPr>
      </p:pic>
      <p:sp>
        <p:nvSpPr>
          <p:cNvPr id="5" name="Title 1">
            <a:extLst>
              <a:ext uri="{FF2B5EF4-FFF2-40B4-BE49-F238E27FC236}">
                <a16:creationId xmlns:a16="http://schemas.microsoft.com/office/drawing/2014/main" id="{5CE85A5F-0687-D749-A54E-277F6B518530}"/>
              </a:ext>
            </a:extLst>
          </p:cNvPr>
          <p:cNvSpPr txBox="1">
            <a:spLocks/>
          </p:cNvSpPr>
          <p:nvPr/>
        </p:nvSpPr>
        <p:spPr>
          <a:xfrm>
            <a:off x="844982" y="180822"/>
            <a:ext cx="10672521" cy="598919"/>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Calibri"/>
                <a:cs typeface="Calibri"/>
              </a:rPr>
              <a:t>COMPARATIVE COST OF MOST COMMONLY USED OUTPATIENT SERVICES IN INDIANA</a:t>
            </a:r>
          </a:p>
        </p:txBody>
      </p:sp>
      <p:sp>
        <p:nvSpPr>
          <p:cNvPr id="7" name="TextBox 6">
            <a:extLst>
              <a:ext uri="{FF2B5EF4-FFF2-40B4-BE49-F238E27FC236}">
                <a16:creationId xmlns:a16="http://schemas.microsoft.com/office/drawing/2014/main" id="{CFB46B08-612D-6F36-E0B5-83212EB4A813}"/>
              </a:ext>
            </a:extLst>
          </p:cNvPr>
          <p:cNvSpPr txBox="1"/>
          <p:nvPr/>
        </p:nvSpPr>
        <p:spPr>
          <a:xfrm>
            <a:off x="971323" y="5663254"/>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There is a major difference in the cost of the same services when offered by different providers</a:t>
            </a:r>
            <a:endParaRPr lang="en-US" dirty="0">
              <a:cs typeface="Calibri"/>
            </a:endParaRPr>
          </a:p>
        </p:txBody>
      </p:sp>
    </p:spTree>
    <p:extLst>
      <p:ext uri="{BB962C8B-B14F-4D97-AF65-F5344CB8AC3E}">
        <p14:creationId xmlns:p14="http://schemas.microsoft.com/office/powerpoint/2010/main" val="258084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7250BDC-31A4-A9B2-7F60-2817802B9E9E}"/>
              </a:ext>
            </a:extLst>
          </p:cNvPr>
          <p:cNvPicPr>
            <a:picLocks noGrp="1" noChangeAspect="1"/>
          </p:cNvPicPr>
          <p:nvPr>
            <p:ph idx="4294967295"/>
          </p:nvPr>
        </p:nvPicPr>
        <p:blipFill>
          <a:blip r:embed="rId2"/>
          <a:stretch>
            <a:fillRect/>
          </a:stretch>
        </p:blipFill>
        <p:spPr>
          <a:xfrm>
            <a:off x="1138296" y="933097"/>
            <a:ext cx="8559800" cy="4160838"/>
          </a:xfrm>
        </p:spPr>
      </p:pic>
      <p:sp>
        <p:nvSpPr>
          <p:cNvPr id="5" name="Title 1">
            <a:extLst>
              <a:ext uri="{FF2B5EF4-FFF2-40B4-BE49-F238E27FC236}">
                <a16:creationId xmlns:a16="http://schemas.microsoft.com/office/drawing/2014/main" id="{79F80BEC-7267-95E5-6C7B-9C0CB36F8982}"/>
              </a:ext>
            </a:extLst>
          </p:cNvPr>
          <p:cNvSpPr txBox="1">
            <a:spLocks/>
          </p:cNvSpPr>
          <p:nvPr/>
        </p:nvSpPr>
        <p:spPr>
          <a:xfrm>
            <a:off x="844982" y="180822"/>
            <a:ext cx="10672521" cy="598919"/>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Calibri"/>
                <a:cs typeface="Calibri"/>
              </a:rPr>
              <a:t>COMPARATIVE COST OF MOST COMMONLY USED OUTPATIENT SERVICES IN INDIANA</a:t>
            </a:r>
          </a:p>
        </p:txBody>
      </p:sp>
      <p:sp>
        <p:nvSpPr>
          <p:cNvPr id="7" name="TextBox 6">
            <a:extLst>
              <a:ext uri="{FF2B5EF4-FFF2-40B4-BE49-F238E27FC236}">
                <a16:creationId xmlns:a16="http://schemas.microsoft.com/office/drawing/2014/main" id="{C388E3BF-FF9D-073C-6EA6-BAB5CA9229CD}"/>
              </a:ext>
            </a:extLst>
          </p:cNvPr>
          <p:cNvSpPr txBox="1"/>
          <p:nvPr/>
        </p:nvSpPr>
        <p:spPr>
          <a:xfrm>
            <a:off x="653487" y="5484850"/>
            <a:ext cx="1054334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dirty="0">
                <a:cs typeface="Calibri"/>
              </a:rPr>
              <a:t>There is a major difference in the cost of the same services when offered by different providers</a:t>
            </a:r>
            <a:endParaRPr lang="en-US" dirty="0">
              <a:cs typeface="Calibri"/>
            </a:endParaRPr>
          </a:p>
        </p:txBody>
      </p:sp>
    </p:spTree>
    <p:extLst>
      <p:ext uri="{BB962C8B-B14F-4D97-AF65-F5344CB8AC3E}">
        <p14:creationId xmlns:p14="http://schemas.microsoft.com/office/powerpoint/2010/main" val="1706326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17D2-C499-C6C2-808A-49DC77CC9684}"/>
              </a:ext>
            </a:extLst>
          </p:cNvPr>
          <p:cNvSpPr>
            <a:spLocks noGrp="1"/>
          </p:cNvSpPr>
          <p:nvPr>
            <p:ph type="title" idx="4294967295"/>
          </p:nvPr>
        </p:nvSpPr>
        <p:spPr>
          <a:xfrm>
            <a:off x="903922" y="1718911"/>
            <a:ext cx="10515600" cy="2737303"/>
          </a:xfrm>
        </p:spPr>
        <p:txBody>
          <a:bodyPr vert="horz" lIns="91440" tIns="45720" rIns="91440" bIns="45720" rtlCol="0" anchor="ctr">
            <a:noAutofit/>
          </a:bodyPr>
          <a:lstStyle/>
          <a:p>
            <a:pPr algn="ctr"/>
            <a:r>
              <a:rPr lang="en-US" sz="3200" b="1" dirty="0">
                <a:latin typeface="Calibri body"/>
              </a:rPr>
              <a:t>Top Indications Based on Patient counts for Inpatient and Outpatient Services </a:t>
            </a:r>
            <a:endParaRPr lang="en-US" sz="3200" b="1">
              <a:latin typeface="Calibri body"/>
              <a:cs typeface="Calibri Light"/>
            </a:endParaRPr>
          </a:p>
        </p:txBody>
      </p:sp>
    </p:spTree>
    <p:extLst>
      <p:ext uri="{BB962C8B-B14F-4D97-AF65-F5344CB8AC3E}">
        <p14:creationId xmlns:p14="http://schemas.microsoft.com/office/powerpoint/2010/main" val="1133271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F418AB-6579-4169-6D02-0FCD7AF38263}"/>
              </a:ext>
            </a:extLst>
          </p:cNvPr>
          <p:cNvSpPr txBox="1"/>
          <p:nvPr/>
        </p:nvSpPr>
        <p:spPr>
          <a:xfrm>
            <a:off x="7094783" y="2171342"/>
            <a:ext cx="44533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cs typeface="Calibri" panose="020F0502020204030204"/>
            </a:endParaRPr>
          </a:p>
        </p:txBody>
      </p:sp>
      <p:sp>
        <p:nvSpPr>
          <p:cNvPr id="2" name="TextBox 1">
            <a:extLst>
              <a:ext uri="{FF2B5EF4-FFF2-40B4-BE49-F238E27FC236}">
                <a16:creationId xmlns:a16="http://schemas.microsoft.com/office/drawing/2014/main" id="{4D8771AA-07A2-F1E8-5386-0F9CAA5058D0}"/>
              </a:ext>
            </a:extLst>
          </p:cNvPr>
          <p:cNvSpPr txBox="1"/>
          <p:nvPr/>
        </p:nvSpPr>
        <p:spPr>
          <a:xfrm>
            <a:off x="408214" y="102053"/>
            <a:ext cx="113279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                    Top 10 Inpatient diseases with max patient counts across the US</a:t>
            </a:r>
            <a:endParaRPr lang="en-US" sz="2400" b="1" dirty="0"/>
          </a:p>
        </p:txBody>
      </p:sp>
      <p:sp>
        <p:nvSpPr>
          <p:cNvPr id="3" name="TextBox 2">
            <a:extLst>
              <a:ext uri="{FF2B5EF4-FFF2-40B4-BE49-F238E27FC236}">
                <a16:creationId xmlns:a16="http://schemas.microsoft.com/office/drawing/2014/main" id="{E79136C5-F941-2BFB-68C6-67402F53EE57}"/>
              </a:ext>
            </a:extLst>
          </p:cNvPr>
          <p:cNvSpPr txBox="1"/>
          <p:nvPr/>
        </p:nvSpPr>
        <p:spPr>
          <a:xfrm>
            <a:off x="6522947" y="571270"/>
            <a:ext cx="48408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Sepsis, hip and knee replacement, and heart failure are the most common diseases that we can see through the plot below and their occurrence increased in  the year 2020 when </a:t>
            </a:r>
            <a:r>
              <a:rPr lang="en-US" sz="1600" dirty="0">
                <a:ea typeface="+mn-lt"/>
                <a:cs typeface="+mn-lt"/>
              </a:rPr>
              <a:t>compared</a:t>
            </a:r>
            <a:r>
              <a:rPr lang="en-US" dirty="0">
                <a:ea typeface="+mn-lt"/>
                <a:cs typeface="+mn-lt"/>
              </a:rPr>
              <a:t> before pandemic. The rise in inpatient stays after the pandemic indicates that almost all diseases and comorbidities have increased.</a:t>
            </a:r>
            <a:endParaRPr lang="en-US" dirty="0"/>
          </a:p>
        </p:txBody>
      </p:sp>
      <p:pic>
        <p:nvPicPr>
          <p:cNvPr id="13" name="Picture 13" descr="Chart, bar chart&#10;&#10;Description automatically generated">
            <a:extLst>
              <a:ext uri="{FF2B5EF4-FFF2-40B4-BE49-F238E27FC236}">
                <a16:creationId xmlns:a16="http://schemas.microsoft.com/office/drawing/2014/main" id="{D1F254B8-A276-FDCB-BAB2-D3E03A6E6521}"/>
              </a:ext>
            </a:extLst>
          </p:cNvPr>
          <p:cNvPicPr>
            <a:picLocks noChangeAspect="1"/>
          </p:cNvPicPr>
          <p:nvPr/>
        </p:nvPicPr>
        <p:blipFill>
          <a:blip r:embed="rId2"/>
          <a:stretch>
            <a:fillRect/>
          </a:stretch>
        </p:blipFill>
        <p:spPr>
          <a:xfrm>
            <a:off x="1701263" y="3133840"/>
            <a:ext cx="7707508" cy="3105094"/>
          </a:xfrm>
          <a:prstGeom prst="rect">
            <a:avLst/>
          </a:prstGeom>
        </p:spPr>
      </p:pic>
      <p:pic>
        <p:nvPicPr>
          <p:cNvPr id="8" name="Picture 7">
            <a:extLst>
              <a:ext uri="{FF2B5EF4-FFF2-40B4-BE49-F238E27FC236}">
                <a16:creationId xmlns:a16="http://schemas.microsoft.com/office/drawing/2014/main" id="{F54CB977-425F-2417-7358-D76A073EF562}"/>
              </a:ext>
            </a:extLst>
          </p:cNvPr>
          <p:cNvPicPr>
            <a:picLocks noChangeAspect="1"/>
          </p:cNvPicPr>
          <p:nvPr/>
        </p:nvPicPr>
        <p:blipFill>
          <a:blip r:embed="rId3"/>
          <a:stretch>
            <a:fillRect/>
          </a:stretch>
        </p:blipFill>
        <p:spPr>
          <a:xfrm>
            <a:off x="547560" y="473931"/>
            <a:ext cx="5549291" cy="2630596"/>
          </a:xfrm>
          <a:prstGeom prst="rect">
            <a:avLst/>
          </a:prstGeom>
        </p:spPr>
      </p:pic>
    </p:spTree>
    <p:extLst>
      <p:ext uri="{BB962C8B-B14F-4D97-AF65-F5344CB8AC3E}">
        <p14:creationId xmlns:p14="http://schemas.microsoft.com/office/powerpoint/2010/main" val="2020624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27468-4ADC-4279-3270-EFC362F4CD58}"/>
              </a:ext>
            </a:extLst>
          </p:cNvPr>
          <p:cNvSpPr>
            <a:spLocks noGrp="1"/>
          </p:cNvSpPr>
          <p:nvPr>
            <p:ph type="title" idx="4294967295"/>
          </p:nvPr>
        </p:nvSpPr>
        <p:spPr>
          <a:xfrm>
            <a:off x="0" y="166688"/>
            <a:ext cx="10515600" cy="359455"/>
          </a:xfrm>
        </p:spPr>
        <p:txBody>
          <a:bodyPr>
            <a:noAutofit/>
          </a:bodyPr>
          <a:lstStyle/>
          <a:p>
            <a:pPr algn="ctr"/>
            <a:r>
              <a:rPr lang="en-US" sz="2400" b="1">
                <a:latin typeface="Calibri body"/>
                <a:cs typeface="Calibri"/>
              </a:rPr>
              <a:t>Top 10 States with Max Inpatient cases across the US</a:t>
            </a:r>
            <a:endParaRPr lang="en-US" sz="2400">
              <a:latin typeface="Calibri body"/>
            </a:endParaRPr>
          </a:p>
        </p:txBody>
      </p:sp>
      <p:pic>
        <p:nvPicPr>
          <p:cNvPr id="5" name="Picture 4">
            <a:extLst>
              <a:ext uri="{FF2B5EF4-FFF2-40B4-BE49-F238E27FC236}">
                <a16:creationId xmlns:a16="http://schemas.microsoft.com/office/drawing/2014/main" id="{C0952945-B774-0733-7B49-5F502F4E7B23}"/>
              </a:ext>
            </a:extLst>
          </p:cNvPr>
          <p:cNvPicPr>
            <a:picLocks noChangeAspect="1"/>
          </p:cNvPicPr>
          <p:nvPr/>
        </p:nvPicPr>
        <p:blipFill>
          <a:blip r:embed="rId2"/>
          <a:stretch>
            <a:fillRect/>
          </a:stretch>
        </p:blipFill>
        <p:spPr>
          <a:xfrm>
            <a:off x="794608" y="583621"/>
            <a:ext cx="6994357" cy="2099005"/>
          </a:xfrm>
          <a:prstGeom prst="rect">
            <a:avLst/>
          </a:prstGeom>
        </p:spPr>
      </p:pic>
      <p:pic>
        <p:nvPicPr>
          <p:cNvPr id="9" name="Picture 8">
            <a:extLst>
              <a:ext uri="{FF2B5EF4-FFF2-40B4-BE49-F238E27FC236}">
                <a16:creationId xmlns:a16="http://schemas.microsoft.com/office/drawing/2014/main" id="{9C3649C4-8AAA-2482-CEBE-B629302F98E4}"/>
              </a:ext>
            </a:extLst>
          </p:cNvPr>
          <p:cNvPicPr>
            <a:picLocks noChangeAspect="1"/>
          </p:cNvPicPr>
          <p:nvPr/>
        </p:nvPicPr>
        <p:blipFill>
          <a:blip r:embed="rId3"/>
          <a:stretch>
            <a:fillRect/>
          </a:stretch>
        </p:blipFill>
        <p:spPr>
          <a:xfrm>
            <a:off x="915385" y="2806705"/>
            <a:ext cx="4422359" cy="3107088"/>
          </a:xfrm>
          <a:prstGeom prst="rect">
            <a:avLst/>
          </a:prstGeom>
        </p:spPr>
      </p:pic>
      <p:sp>
        <p:nvSpPr>
          <p:cNvPr id="15" name="TextBox 14">
            <a:extLst>
              <a:ext uri="{FF2B5EF4-FFF2-40B4-BE49-F238E27FC236}">
                <a16:creationId xmlns:a16="http://schemas.microsoft.com/office/drawing/2014/main" id="{8C8E7EB6-6A23-3AC3-1505-E9F3AE645E8A}"/>
              </a:ext>
            </a:extLst>
          </p:cNvPr>
          <p:cNvSpPr txBox="1"/>
          <p:nvPr/>
        </p:nvSpPr>
        <p:spPr>
          <a:xfrm>
            <a:off x="6604000" y="3306704"/>
            <a:ext cx="458682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t>California and Florida are among the highest states to access inpatient services across the US with a major increase in usage during the pandemic </a:t>
            </a:r>
            <a:endParaRPr lang="en-US" sz="2000" dirty="0">
              <a:cs typeface="Calibri"/>
            </a:endParaRPr>
          </a:p>
        </p:txBody>
      </p:sp>
    </p:spTree>
    <p:extLst>
      <p:ext uri="{BB962C8B-B14F-4D97-AF65-F5344CB8AC3E}">
        <p14:creationId xmlns:p14="http://schemas.microsoft.com/office/powerpoint/2010/main" val="1364082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DB847D-ACF7-8DB5-A97B-0D2BE04CEE06}"/>
              </a:ext>
            </a:extLst>
          </p:cNvPr>
          <p:cNvSpPr txBox="1"/>
          <p:nvPr/>
        </p:nvSpPr>
        <p:spPr>
          <a:xfrm>
            <a:off x="871504" y="4991165"/>
            <a:ext cx="104489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The most inpatients cases are reported in the state Florida in  three years. Across all the states there are a greater number of patients admitted in the year 2020 when compared to previous years i.e before pandemic. This proves that COVID pandemic has caused severe damage to human health as they increased the comorbidities.</a:t>
            </a:r>
            <a:endParaRPr lang="en-US">
              <a:cs typeface="Calibri" panose="020F0502020204030204"/>
            </a:endParaRPr>
          </a:p>
        </p:txBody>
      </p:sp>
      <p:sp>
        <p:nvSpPr>
          <p:cNvPr id="3" name="TextBox 2">
            <a:extLst>
              <a:ext uri="{FF2B5EF4-FFF2-40B4-BE49-F238E27FC236}">
                <a16:creationId xmlns:a16="http://schemas.microsoft.com/office/drawing/2014/main" id="{2C1115E9-3294-2FE9-21A0-CB2D445C8414}"/>
              </a:ext>
            </a:extLst>
          </p:cNvPr>
          <p:cNvSpPr txBox="1"/>
          <p:nvPr/>
        </p:nvSpPr>
        <p:spPr>
          <a:xfrm>
            <a:off x="871504" y="441557"/>
            <a:ext cx="106952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                                  </a:t>
            </a:r>
            <a:r>
              <a:rPr lang="en-US" sz="2400" b="1">
                <a:cs typeface="Calibri"/>
              </a:rPr>
              <a:t>Top 10 States with Max Inpatient cases across the US</a:t>
            </a:r>
          </a:p>
        </p:txBody>
      </p:sp>
      <p:pic>
        <p:nvPicPr>
          <p:cNvPr id="6" name="Picture 5">
            <a:extLst>
              <a:ext uri="{FF2B5EF4-FFF2-40B4-BE49-F238E27FC236}">
                <a16:creationId xmlns:a16="http://schemas.microsoft.com/office/drawing/2014/main" id="{91DB624E-425D-4773-4879-91014ADA943A}"/>
              </a:ext>
            </a:extLst>
          </p:cNvPr>
          <p:cNvPicPr>
            <a:picLocks noChangeAspect="1"/>
          </p:cNvPicPr>
          <p:nvPr/>
        </p:nvPicPr>
        <p:blipFill>
          <a:blip r:embed="rId2"/>
          <a:stretch>
            <a:fillRect/>
          </a:stretch>
        </p:blipFill>
        <p:spPr>
          <a:xfrm>
            <a:off x="755196" y="1266670"/>
            <a:ext cx="5340804" cy="3459264"/>
          </a:xfrm>
          <a:prstGeom prst="rect">
            <a:avLst/>
          </a:prstGeom>
        </p:spPr>
      </p:pic>
      <p:pic>
        <p:nvPicPr>
          <p:cNvPr id="7" name="Picture 6">
            <a:extLst>
              <a:ext uri="{FF2B5EF4-FFF2-40B4-BE49-F238E27FC236}">
                <a16:creationId xmlns:a16="http://schemas.microsoft.com/office/drawing/2014/main" id="{53C50BC0-7353-63BD-3504-C5F1798B55D8}"/>
              </a:ext>
            </a:extLst>
          </p:cNvPr>
          <p:cNvPicPr>
            <a:picLocks noChangeAspect="1"/>
          </p:cNvPicPr>
          <p:nvPr/>
        </p:nvPicPr>
        <p:blipFill>
          <a:blip r:embed="rId3"/>
          <a:stretch>
            <a:fillRect/>
          </a:stretch>
        </p:blipFill>
        <p:spPr>
          <a:xfrm>
            <a:off x="6342993" y="1375408"/>
            <a:ext cx="5093811" cy="3624972"/>
          </a:xfrm>
          <a:prstGeom prst="rect">
            <a:avLst/>
          </a:prstGeom>
        </p:spPr>
      </p:pic>
    </p:spTree>
    <p:extLst>
      <p:ext uri="{BB962C8B-B14F-4D97-AF65-F5344CB8AC3E}">
        <p14:creationId xmlns:p14="http://schemas.microsoft.com/office/powerpoint/2010/main" val="618936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0D74-5D22-2C61-085E-5676692E3B2F}"/>
              </a:ext>
            </a:extLst>
          </p:cNvPr>
          <p:cNvSpPr>
            <a:spLocks noGrp="1"/>
          </p:cNvSpPr>
          <p:nvPr>
            <p:ph type="title" idx="4294967295"/>
          </p:nvPr>
        </p:nvSpPr>
        <p:spPr>
          <a:xfrm>
            <a:off x="0" y="177800"/>
            <a:ext cx="10515600" cy="619125"/>
          </a:xfrm>
        </p:spPr>
        <p:txBody>
          <a:bodyPr>
            <a:normAutofit/>
          </a:bodyPr>
          <a:lstStyle/>
          <a:p>
            <a:pPr algn="ctr"/>
            <a:r>
              <a:rPr lang="en-US" sz="2400" b="1">
                <a:latin typeface="Calibri body"/>
                <a:cs typeface="Calibri"/>
              </a:rPr>
              <a:t>Top 10 Outpatient Diseases with Max Patient Counts Across the US</a:t>
            </a:r>
            <a:endParaRPr lang="en-US" sz="2400" b="1">
              <a:latin typeface="Calibri body"/>
            </a:endParaRPr>
          </a:p>
        </p:txBody>
      </p:sp>
      <p:pic>
        <p:nvPicPr>
          <p:cNvPr id="5" name="Picture 4">
            <a:extLst>
              <a:ext uri="{FF2B5EF4-FFF2-40B4-BE49-F238E27FC236}">
                <a16:creationId xmlns:a16="http://schemas.microsoft.com/office/drawing/2014/main" id="{8727ED88-7E15-07D6-CFBB-4DAA0B5961C3}"/>
              </a:ext>
            </a:extLst>
          </p:cNvPr>
          <p:cNvPicPr>
            <a:picLocks noChangeAspect="1"/>
          </p:cNvPicPr>
          <p:nvPr/>
        </p:nvPicPr>
        <p:blipFill>
          <a:blip r:embed="rId2"/>
          <a:stretch>
            <a:fillRect/>
          </a:stretch>
        </p:blipFill>
        <p:spPr>
          <a:xfrm>
            <a:off x="1202974" y="796413"/>
            <a:ext cx="10007740" cy="2113935"/>
          </a:xfrm>
          <a:prstGeom prst="rect">
            <a:avLst/>
          </a:prstGeom>
        </p:spPr>
      </p:pic>
      <p:pic>
        <p:nvPicPr>
          <p:cNvPr id="7" name="Picture 6">
            <a:extLst>
              <a:ext uri="{FF2B5EF4-FFF2-40B4-BE49-F238E27FC236}">
                <a16:creationId xmlns:a16="http://schemas.microsoft.com/office/drawing/2014/main" id="{3691A2DD-2F5A-F7E7-052E-81D604F46D61}"/>
              </a:ext>
            </a:extLst>
          </p:cNvPr>
          <p:cNvPicPr>
            <a:picLocks noChangeAspect="1"/>
          </p:cNvPicPr>
          <p:nvPr/>
        </p:nvPicPr>
        <p:blipFill>
          <a:blip r:embed="rId3"/>
          <a:stretch>
            <a:fillRect/>
          </a:stretch>
        </p:blipFill>
        <p:spPr>
          <a:xfrm>
            <a:off x="662199" y="3233856"/>
            <a:ext cx="5836923" cy="2827731"/>
          </a:xfrm>
          <a:prstGeom prst="rect">
            <a:avLst/>
          </a:prstGeom>
        </p:spPr>
      </p:pic>
      <p:sp>
        <p:nvSpPr>
          <p:cNvPr id="8" name="TextBox 7">
            <a:extLst>
              <a:ext uri="{FF2B5EF4-FFF2-40B4-BE49-F238E27FC236}">
                <a16:creationId xmlns:a16="http://schemas.microsoft.com/office/drawing/2014/main" id="{B9D422B2-86A2-16DB-A640-647F7CFEA792}"/>
              </a:ext>
            </a:extLst>
          </p:cNvPr>
          <p:cNvSpPr txBox="1"/>
          <p:nvPr/>
        </p:nvSpPr>
        <p:spPr>
          <a:xfrm>
            <a:off x="7213528" y="3226662"/>
            <a:ext cx="48408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t>There was a drop in usage of outpatient services during the pandemic as compared to in previous years</a:t>
            </a:r>
            <a:endParaRPr lang="en-US" sz="2000" dirty="0">
              <a:cs typeface="Arial"/>
            </a:endParaRPr>
          </a:p>
        </p:txBody>
      </p:sp>
    </p:spTree>
    <p:extLst>
      <p:ext uri="{BB962C8B-B14F-4D97-AF65-F5344CB8AC3E}">
        <p14:creationId xmlns:p14="http://schemas.microsoft.com/office/powerpoint/2010/main" val="319902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r>
              <a:rPr lang="en-US" sz="2800"/>
              <a:t>AIM &amp; OBJECTIVE</a:t>
            </a:r>
            <a:endParaRPr lang="en-US"/>
          </a:p>
        </p:txBody>
      </p:sp>
      <p:sp>
        <p:nvSpPr>
          <p:cNvPr id="4" name="Content Placeholder 3">
            <a:extLst>
              <a:ext uri="{FF2B5EF4-FFF2-40B4-BE49-F238E27FC236}">
                <a16:creationId xmlns:a16="http://schemas.microsoft.com/office/drawing/2014/main" id="{60B9FBC1-2E55-4E10-8B12-C026383C3621}"/>
              </a:ext>
            </a:extLst>
          </p:cNvPr>
          <p:cNvSpPr>
            <a:spLocks noGrp="1"/>
          </p:cNvSpPr>
          <p:nvPr>
            <p:ph idx="1"/>
          </p:nvPr>
        </p:nvSpPr>
        <p:spPr>
          <a:xfrm>
            <a:off x="681603" y="1300934"/>
            <a:ext cx="10687459" cy="3747511"/>
          </a:xfrm>
        </p:spPr>
        <p:txBody>
          <a:bodyPr vert="horz" lIns="91440" tIns="45720" rIns="91440" bIns="45720" rtlCol="0" anchor="t">
            <a:normAutofit/>
          </a:bodyPr>
          <a:lstStyle/>
          <a:p>
            <a:pPr marL="456565" indent="-456565" algn="just">
              <a:spcBef>
                <a:spcPts val="1000"/>
              </a:spcBef>
              <a:spcAft>
                <a:spcPts val="0"/>
              </a:spcAft>
              <a:buClr>
                <a:srgbClr val="808080"/>
              </a:buClr>
              <a:buFont typeface="Wingdings"/>
              <a:buChar char="Ø"/>
            </a:pPr>
            <a:r>
              <a:rPr lang="en-US" sz="1800">
                <a:latin typeface="Calibri"/>
                <a:cs typeface="Calibri"/>
              </a:rPr>
              <a:t>Analyze availability and utilization of Medicare related healthcare services at various levels using Inpatient, Outpatient and Post-Acute care and Hospice datasets from CMS. </a:t>
            </a:r>
          </a:p>
          <a:p>
            <a:pPr marL="989965" lvl="1" indent="-380365" algn="just">
              <a:spcBef>
                <a:spcPts val="1000"/>
              </a:spcBef>
              <a:spcAft>
                <a:spcPts val="0"/>
              </a:spcAft>
              <a:buFont typeface="Wingdings"/>
              <a:buChar char="Ø"/>
            </a:pPr>
            <a:r>
              <a:rPr lang="en-US" sz="1800">
                <a:latin typeface="Calibri"/>
                <a:cs typeface="Calibri"/>
              </a:rPr>
              <a:t>Assess differences in access to care at Geographic levels and based on Ethnicity</a:t>
            </a:r>
          </a:p>
          <a:p>
            <a:pPr marL="989965" lvl="1" indent="-380365" algn="just">
              <a:spcBef>
                <a:spcPts val="1000"/>
              </a:spcBef>
              <a:spcAft>
                <a:spcPts val="0"/>
              </a:spcAft>
              <a:buFont typeface="Wingdings"/>
              <a:buChar char="Ø"/>
            </a:pPr>
            <a:r>
              <a:rPr lang="en-US" sz="1800">
                <a:latin typeface="Calibri"/>
                <a:cs typeface="Calibri"/>
              </a:rPr>
              <a:t>Assess differences in cost of inpatient and outpatient services </a:t>
            </a:r>
          </a:p>
          <a:p>
            <a:pPr marL="989965" lvl="1" indent="-380365" algn="just">
              <a:spcBef>
                <a:spcPts val="1000"/>
              </a:spcBef>
              <a:spcAft>
                <a:spcPts val="0"/>
              </a:spcAft>
              <a:buFont typeface="Wingdings"/>
              <a:buChar char="Ø"/>
            </a:pPr>
            <a:endParaRPr lang="en-US" sz="1800">
              <a:latin typeface="Calibri"/>
              <a:cs typeface="Calibri"/>
            </a:endParaRPr>
          </a:p>
          <a:p>
            <a:pPr marL="400050" lvl="1" indent="-400050" algn="just">
              <a:spcBef>
                <a:spcPts val="1000"/>
              </a:spcBef>
              <a:spcAft>
                <a:spcPts val="0"/>
              </a:spcAft>
              <a:buClr>
                <a:srgbClr val="808080"/>
              </a:buClr>
              <a:buFont typeface="Wingdings,Sans-Serif"/>
              <a:buChar char="Ø"/>
            </a:pPr>
            <a:r>
              <a:rPr lang="en-US" sz="1800">
                <a:latin typeface="Calibri"/>
                <a:cs typeface="Calibri"/>
              </a:rPr>
              <a:t>Our main objective is to determine if a difference exists in the services available through Post-acute care and Hospice services across the US</a:t>
            </a:r>
            <a:endParaRPr lang="en-US" sz="1800"/>
          </a:p>
          <a:p>
            <a:pPr marL="933450" lvl="2" indent="-304165" algn="just">
              <a:spcBef>
                <a:spcPts val="1000"/>
              </a:spcBef>
              <a:spcAft>
                <a:spcPts val="0"/>
              </a:spcAft>
              <a:buClr>
                <a:srgbClr val="808080"/>
              </a:buClr>
              <a:buFont typeface="Wingdings,Sans-Serif"/>
              <a:buChar char="Ø"/>
            </a:pPr>
            <a:r>
              <a:rPr lang="en-US" sz="1800">
                <a:latin typeface="Calibri"/>
                <a:cs typeface="Calibri"/>
              </a:rPr>
              <a:t>We will use certain common characteristics such as Medicare amounts, duration of care provided, difference in access based on gender, race and chronic conditions to determine if there is a difference in services available</a:t>
            </a:r>
          </a:p>
          <a:p>
            <a:pPr marL="989965" lvl="1" indent="-380365" algn="just">
              <a:spcBef>
                <a:spcPts val="1000"/>
              </a:spcBef>
              <a:spcAft>
                <a:spcPts val="0"/>
              </a:spcAft>
            </a:pPr>
            <a:endParaRPr lang="en-US" sz="1800"/>
          </a:p>
          <a:p>
            <a:pPr marL="456565" indent="-456565" algn="just">
              <a:spcBef>
                <a:spcPts val="1000"/>
              </a:spcBef>
              <a:spcAft>
                <a:spcPts val="0"/>
              </a:spcAft>
              <a:buClr>
                <a:srgbClr val="808080"/>
              </a:buClr>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0" indent="0" algn="just">
              <a:lnSpc>
                <a:spcPct val="90000"/>
              </a:lnSpc>
              <a:spcBef>
                <a:spcPts val="1000"/>
              </a:spcBef>
              <a:spcAft>
                <a:spcPts val="0"/>
              </a:spcAft>
              <a:buClr>
                <a:prstClr val="black">
                  <a:lumMod val="50000"/>
                  <a:lumOff val="50000"/>
                </a:prstClr>
              </a:buClr>
              <a:buNone/>
            </a:pPr>
            <a:endParaRPr lang="en-US" sz="1800"/>
          </a:p>
          <a:p>
            <a:pPr marL="0" indent="0" algn="just">
              <a:lnSpc>
                <a:spcPct val="90000"/>
              </a:lnSpc>
              <a:spcBef>
                <a:spcPts val="1000"/>
              </a:spcBef>
              <a:spcAft>
                <a:spcPts val="0"/>
              </a:spcAft>
              <a:buClr>
                <a:prstClr val="black">
                  <a:lumMod val="50000"/>
                  <a:lumOff val="50000"/>
                </a:prstClr>
              </a:buClr>
              <a:buNone/>
            </a:pPr>
            <a:endParaRPr lang="en-US" sz="1800"/>
          </a:p>
        </p:txBody>
      </p:sp>
    </p:spTree>
    <p:extLst>
      <p:ext uri="{BB962C8B-B14F-4D97-AF65-F5344CB8AC3E}">
        <p14:creationId xmlns:p14="http://schemas.microsoft.com/office/powerpoint/2010/main" val="2014195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A44959F7-D3D2-0206-0B3A-39AC68888C2B}"/>
              </a:ext>
            </a:extLst>
          </p:cNvPr>
          <p:cNvSpPr txBox="1"/>
          <p:nvPr/>
        </p:nvSpPr>
        <p:spPr>
          <a:xfrm>
            <a:off x="6903045" y="823303"/>
            <a:ext cx="4718683"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ea typeface="+mn-lt"/>
                <a:cs typeface="+mn-lt"/>
              </a:rPr>
              <a:t>Level 2 excision\ biopsy or incision and drainage is noted as the severe condition for which many patients used outpatient services. This plot also explains that the infections in the blood increased in the patients after the pandemic as their body is easily prone to diseases when compared to 2018 and 2019.</a:t>
            </a:r>
            <a:endParaRPr lang="en-US">
              <a:cs typeface="Calibri" panose="020F0502020204030204"/>
            </a:endParaRPr>
          </a:p>
        </p:txBody>
      </p:sp>
      <p:pic>
        <p:nvPicPr>
          <p:cNvPr id="4" name="Picture 4" descr="Chart, bar chart&#10;&#10;Description automatically generated">
            <a:extLst>
              <a:ext uri="{FF2B5EF4-FFF2-40B4-BE49-F238E27FC236}">
                <a16:creationId xmlns:a16="http://schemas.microsoft.com/office/drawing/2014/main" id="{1B2B014D-BA86-2D06-533A-67CACA24066A}"/>
              </a:ext>
            </a:extLst>
          </p:cNvPr>
          <p:cNvPicPr>
            <a:picLocks noChangeAspect="1"/>
          </p:cNvPicPr>
          <p:nvPr/>
        </p:nvPicPr>
        <p:blipFill>
          <a:blip r:embed="rId2"/>
          <a:stretch>
            <a:fillRect/>
          </a:stretch>
        </p:blipFill>
        <p:spPr>
          <a:xfrm>
            <a:off x="933094" y="3267242"/>
            <a:ext cx="7035611" cy="2775846"/>
          </a:xfrm>
          <a:prstGeom prst="rect">
            <a:avLst/>
          </a:prstGeom>
        </p:spPr>
      </p:pic>
      <p:sp>
        <p:nvSpPr>
          <p:cNvPr id="5" name="TextBox 4">
            <a:extLst>
              <a:ext uri="{FF2B5EF4-FFF2-40B4-BE49-F238E27FC236}">
                <a16:creationId xmlns:a16="http://schemas.microsoft.com/office/drawing/2014/main" id="{FD6327D4-40E9-D1F4-A908-0C9538CA6FC9}"/>
              </a:ext>
            </a:extLst>
          </p:cNvPr>
          <p:cNvSpPr txBox="1"/>
          <p:nvPr/>
        </p:nvSpPr>
        <p:spPr>
          <a:xfrm>
            <a:off x="937192" y="182818"/>
            <a:ext cx="103176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Top 10 Outpatient Diseases with Max Patient Counts Across the US</a:t>
            </a:r>
            <a:endParaRPr lang="en-US" b="1"/>
          </a:p>
        </p:txBody>
      </p:sp>
      <p:pic>
        <p:nvPicPr>
          <p:cNvPr id="6" name="Picture 5">
            <a:extLst>
              <a:ext uri="{FF2B5EF4-FFF2-40B4-BE49-F238E27FC236}">
                <a16:creationId xmlns:a16="http://schemas.microsoft.com/office/drawing/2014/main" id="{AD37C8C4-4FB7-6F4B-4D75-2CA76FB6BC5C}"/>
              </a:ext>
            </a:extLst>
          </p:cNvPr>
          <p:cNvPicPr>
            <a:picLocks noChangeAspect="1"/>
          </p:cNvPicPr>
          <p:nvPr/>
        </p:nvPicPr>
        <p:blipFill rotWithShape="1">
          <a:blip r:embed="rId3"/>
          <a:srcRect t="1745" b="-1"/>
          <a:stretch/>
        </p:blipFill>
        <p:spPr>
          <a:xfrm>
            <a:off x="425053" y="547976"/>
            <a:ext cx="5670253" cy="2725536"/>
          </a:xfrm>
          <a:prstGeom prst="rect">
            <a:avLst/>
          </a:prstGeom>
        </p:spPr>
      </p:pic>
    </p:spTree>
    <p:extLst>
      <p:ext uri="{BB962C8B-B14F-4D97-AF65-F5344CB8AC3E}">
        <p14:creationId xmlns:p14="http://schemas.microsoft.com/office/powerpoint/2010/main" val="2527477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E55E2CE-69A2-DA22-70FD-F2424F5880F4}"/>
              </a:ext>
            </a:extLst>
          </p:cNvPr>
          <p:cNvSpPr txBox="1"/>
          <p:nvPr/>
        </p:nvSpPr>
        <p:spPr>
          <a:xfrm>
            <a:off x="1046109" y="5268347"/>
            <a:ext cx="106446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The most outpatient cases are reported in the state of Texas in the year 2019. Across all the states there are a greater number of patients admitted in the year 2019.</a:t>
            </a:r>
            <a:r>
              <a:rPr lang="en-US">
                <a:cs typeface="Calibri"/>
              </a:rPr>
              <a:t>​</a:t>
            </a:r>
          </a:p>
        </p:txBody>
      </p:sp>
      <p:pic>
        <p:nvPicPr>
          <p:cNvPr id="4" name="Picture 5" descr="Table&#10;&#10;Description automatically generated">
            <a:extLst>
              <a:ext uri="{FF2B5EF4-FFF2-40B4-BE49-F238E27FC236}">
                <a16:creationId xmlns:a16="http://schemas.microsoft.com/office/drawing/2014/main" id="{E9B7A7A0-8818-95C1-97E2-FB4F4496D43C}"/>
              </a:ext>
            </a:extLst>
          </p:cNvPr>
          <p:cNvPicPr>
            <a:picLocks noGrp="1" noChangeAspect="1"/>
          </p:cNvPicPr>
          <p:nvPr>
            <p:ph idx="4294967295"/>
          </p:nvPr>
        </p:nvPicPr>
        <p:blipFill>
          <a:blip r:embed="rId2"/>
          <a:stretch>
            <a:fillRect/>
          </a:stretch>
        </p:blipFill>
        <p:spPr>
          <a:xfrm>
            <a:off x="0" y="942975"/>
            <a:ext cx="4660900" cy="3798888"/>
          </a:xfrm>
        </p:spPr>
      </p:pic>
      <p:pic>
        <p:nvPicPr>
          <p:cNvPr id="6" name="Picture 6" descr="Chart, bar chart&#10;&#10;Description automatically generated">
            <a:extLst>
              <a:ext uri="{FF2B5EF4-FFF2-40B4-BE49-F238E27FC236}">
                <a16:creationId xmlns:a16="http://schemas.microsoft.com/office/drawing/2014/main" id="{35B0DCB4-4442-9160-0734-2E09CD0E642B}"/>
              </a:ext>
            </a:extLst>
          </p:cNvPr>
          <p:cNvPicPr>
            <a:picLocks noChangeAspect="1"/>
          </p:cNvPicPr>
          <p:nvPr/>
        </p:nvPicPr>
        <p:blipFill>
          <a:blip r:embed="rId3"/>
          <a:stretch>
            <a:fillRect/>
          </a:stretch>
        </p:blipFill>
        <p:spPr>
          <a:xfrm>
            <a:off x="6111187" y="1044484"/>
            <a:ext cx="5298402" cy="4080774"/>
          </a:xfrm>
          <a:prstGeom prst="rect">
            <a:avLst/>
          </a:prstGeom>
        </p:spPr>
      </p:pic>
      <p:sp>
        <p:nvSpPr>
          <p:cNvPr id="2" name="TextBox 1">
            <a:extLst>
              <a:ext uri="{FF2B5EF4-FFF2-40B4-BE49-F238E27FC236}">
                <a16:creationId xmlns:a16="http://schemas.microsoft.com/office/drawing/2014/main" id="{EEF78514-AAF9-0011-E6C2-1977BEDDB3DD}"/>
              </a:ext>
            </a:extLst>
          </p:cNvPr>
          <p:cNvSpPr txBox="1"/>
          <p:nvPr/>
        </p:nvSpPr>
        <p:spPr>
          <a:xfrm>
            <a:off x="591911" y="295955"/>
            <a:ext cx="108176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Top 10 states with Max Outpatient across the US</a:t>
            </a:r>
            <a:endParaRPr lang="en-US" sz="2400" b="1"/>
          </a:p>
        </p:txBody>
      </p:sp>
    </p:spTree>
    <p:extLst>
      <p:ext uri="{BB962C8B-B14F-4D97-AF65-F5344CB8AC3E}">
        <p14:creationId xmlns:p14="http://schemas.microsoft.com/office/powerpoint/2010/main" val="196403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2D82A-8F24-711E-4087-1548F56DEA3C}"/>
              </a:ext>
            </a:extLst>
          </p:cNvPr>
          <p:cNvSpPr txBox="1"/>
          <p:nvPr/>
        </p:nvSpPr>
        <p:spPr>
          <a:xfrm>
            <a:off x="1641592" y="5479814"/>
            <a:ext cx="97084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Even when comparing the top 20 cities of the US percentage of females in Hospice services is more when compared to male patients.</a:t>
            </a:r>
          </a:p>
        </p:txBody>
      </p:sp>
      <p:pic>
        <p:nvPicPr>
          <p:cNvPr id="6" name="Picture 6" descr="Chart, bar chart, histogram&#10;&#10;Description automatically generated">
            <a:extLst>
              <a:ext uri="{FF2B5EF4-FFF2-40B4-BE49-F238E27FC236}">
                <a16:creationId xmlns:a16="http://schemas.microsoft.com/office/drawing/2014/main" id="{D24EFD2B-3F26-2DA2-F61B-3B425C65D52A}"/>
              </a:ext>
            </a:extLst>
          </p:cNvPr>
          <p:cNvPicPr>
            <a:picLocks noGrp="1" noChangeAspect="1"/>
          </p:cNvPicPr>
          <p:nvPr>
            <p:ph idx="4294967295"/>
          </p:nvPr>
        </p:nvPicPr>
        <p:blipFill>
          <a:blip r:embed="rId2"/>
          <a:stretch>
            <a:fillRect/>
          </a:stretch>
        </p:blipFill>
        <p:spPr>
          <a:xfrm>
            <a:off x="1313782" y="878222"/>
            <a:ext cx="10356850" cy="4351337"/>
          </a:xfrm>
        </p:spPr>
      </p:pic>
      <p:sp>
        <p:nvSpPr>
          <p:cNvPr id="8" name="TextBox 7">
            <a:extLst>
              <a:ext uri="{FF2B5EF4-FFF2-40B4-BE49-F238E27FC236}">
                <a16:creationId xmlns:a16="http://schemas.microsoft.com/office/drawing/2014/main" id="{7CF14B92-3BA8-09C5-38A3-5C6671B2BA7A}"/>
              </a:ext>
            </a:extLst>
          </p:cNvPr>
          <p:cNvSpPr txBox="1"/>
          <p:nvPr/>
        </p:nvSpPr>
        <p:spPr>
          <a:xfrm>
            <a:off x="668308" y="417870"/>
            <a:ext cx="111874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Percent of male and female patients in 2020 Hospices at the top 20 cities across the US </a:t>
            </a:r>
          </a:p>
        </p:txBody>
      </p:sp>
    </p:spTree>
    <p:extLst>
      <p:ext uri="{BB962C8B-B14F-4D97-AF65-F5344CB8AC3E}">
        <p14:creationId xmlns:p14="http://schemas.microsoft.com/office/powerpoint/2010/main" val="1020195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F7DFAB-D310-1CD9-0A74-20D13F39EB82}"/>
              </a:ext>
            </a:extLst>
          </p:cNvPr>
          <p:cNvSpPr txBox="1"/>
          <p:nvPr/>
        </p:nvSpPr>
        <p:spPr>
          <a:xfrm>
            <a:off x="889932" y="5486313"/>
            <a:ext cx="103220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This diagram illustrates that female beneficiaries claim more Medicare facilities across all states In the country when compared to male beneficiaries.</a:t>
            </a:r>
          </a:p>
        </p:txBody>
      </p:sp>
      <p:sp>
        <p:nvSpPr>
          <p:cNvPr id="5" name="TextBox 4">
            <a:extLst>
              <a:ext uri="{FF2B5EF4-FFF2-40B4-BE49-F238E27FC236}">
                <a16:creationId xmlns:a16="http://schemas.microsoft.com/office/drawing/2014/main" id="{338F89E5-BB97-B418-26E4-83973A1387ED}"/>
              </a:ext>
            </a:extLst>
          </p:cNvPr>
          <p:cNvSpPr txBox="1"/>
          <p:nvPr/>
        </p:nvSpPr>
        <p:spPr>
          <a:xfrm>
            <a:off x="1385250" y="351244"/>
            <a:ext cx="94847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Calibri"/>
              </a:rPr>
              <a:t>Percent of male and female patients in 2020 SNFs at different states </a:t>
            </a:r>
          </a:p>
        </p:txBody>
      </p:sp>
      <p:pic>
        <p:nvPicPr>
          <p:cNvPr id="7" name="Picture 6">
            <a:extLst>
              <a:ext uri="{FF2B5EF4-FFF2-40B4-BE49-F238E27FC236}">
                <a16:creationId xmlns:a16="http://schemas.microsoft.com/office/drawing/2014/main" id="{BED4771E-07C1-F782-642D-05B17E4B5D7D}"/>
              </a:ext>
            </a:extLst>
          </p:cNvPr>
          <p:cNvPicPr>
            <a:picLocks noChangeAspect="1"/>
          </p:cNvPicPr>
          <p:nvPr/>
        </p:nvPicPr>
        <p:blipFill>
          <a:blip r:embed="rId2"/>
          <a:stretch>
            <a:fillRect/>
          </a:stretch>
        </p:blipFill>
        <p:spPr>
          <a:xfrm>
            <a:off x="1383252" y="802062"/>
            <a:ext cx="8698437" cy="4206255"/>
          </a:xfrm>
          <a:prstGeom prst="rect">
            <a:avLst/>
          </a:prstGeom>
        </p:spPr>
      </p:pic>
    </p:spTree>
    <p:extLst>
      <p:ext uri="{BB962C8B-B14F-4D97-AF65-F5344CB8AC3E}">
        <p14:creationId xmlns:p14="http://schemas.microsoft.com/office/powerpoint/2010/main" val="2476719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B54A1-4394-AC6C-7616-9527B79AAD12}"/>
              </a:ext>
            </a:extLst>
          </p:cNvPr>
          <p:cNvSpPr txBox="1"/>
          <p:nvPr/>
        </p:nvSpPr>
        <p:spPr>
          <a:xfrm>
            <a:off x="1202903" y="5434339"/>
            <a:ext cx="10086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Apart from Chicago, Los Angeles, and the Bronx, all 20 of the largest US cities have more female patients than male patients in skilled nursing facilities.</a:t>
            </a:r>
          </a:p>
        </p:txBody>
      </p:sp>
      <p:sp>
        <p:nvSpPr>
          <p:cNvPr id="8" name="TextBox 7">
            <a:extLst>
              <a:ext uri="{FF2B5EF4-FFF2-40B4-BE49-F238E27FC236}">
                <a16:creationId xmlns:a16="http://schemas.microsoft.com/office/drawing/2014/main" id="{470E9345-E2EF-418C-6AFD-C7BBFF2784CD}"/>
              </a:ext>
            </a:extLst>
          </p:cNvPr>
          <p:cNvSpPr txBox="1"/>
          <p:nvPr/>
        </p:nvSpPr>
        <p:spPr>
          <a:xfrm>
            <a:off x="925462" y="315665"/>
            <a:ext cx="10641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     Percent of male and female patients in 2020 SNFs at top 20 cities across the us  </a:t>
            </a:r>
          </a:p>
        </p:txBody>
      </p:sp>
      <p:pic>
        <p:nvPicPr>
          <p:cNvPr id="7" name="Picture 6">
            <a:extLst>
              <a:ext uri="{FF2B5EF4-FFF2-40B4-BE49-F238E27FC236}">
                <a16:creationId xmlns:a16="http://schemas.microsoft.com/office/drawing/2014/main" id="{CA1DFB2C-7274-8B01-ADF0-AB224F3CD913}"/>
              </a:ext>
            </a:extLst>
          </p:cNvPr>
          <p:cNvPicPr>
            <a:picLocks noChangeAspect="1"/>
          </p:cNvPicPr>
          <p:nvPr/>
        </p:nvPicPr>
        <p:blipFill rotWithShape="1">
          <a:blip r:embed="rId2"/>
          <a:srcRect t="3700"/>
          <a:stretch/>
        </p:blipFill>
        <p:spPr>
          <a:xfrm>
            <a:off x="1615177" y="879535"/>
            <a:ext cx="9538218" cy="4554804"/>
          </a:xfrm>
          <a:prstGeom prst="rect">
            <a:avLst/>
          </a:prstGeom>
        </p:spPr>
      </p:pic>
    </p:spTree>
    <p:extLst>
      <p:ext uri="{BB962C8B-B14F-4D97-AF65-F5344CB8AC3E}">
        <p14:creationId xmlns:p14="http://schemas.microsoft.com/office/powerpoint/2010/main" val="995578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E5D4AD-1439-F6B6-F1D6-985296B9ED96}"/>
              </a:ext>
            </a:extLst>
          </p:cNvPr>
          <p:cNvSpPr txBox="1"/>
          <p:nvPr/>
        </p:nvSpPr>
        <p:spPr>
          <a:xfrm>
            <a:off x="1556307" y="5485013"/>
            <a:ext cx="104281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Except for Wyoming, where male and female patients are equally beneficial, the percentage of female patients in hospices is higher across all states in the United States in 2020.</a:t>
            </a:r>
          </a:p>
        </p:txBody>
      </p:sp>
      <p:sp>
        <p:nvSpPr>
          <p:cNvPr id="8" name="TextBox 7">
            <a:extLst>
              <a:ext uri="{FF2B5EF4-FFF2-40B4-BE49-F238E27FC236}">
                <a16:creationId xmlns:a16="http://schemas.microsoft.com/office/drawing/2014/main" id="{400E067E-BAB2-B332-84EF-1B423777CC8B}"/>
              </a:ext>
            </a:extLst>
          </p:cNvPr>
          <p:cNvSpPr txBox="1"/>
          <p:nvPr/>
        </p:nvSpPr>
        <p:spPr>
          <a:xfrm>
            <a:off x="847048" y="76975"/>
            <a:ext cx="10641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Percent of male and female patients at Hospices in 2020 states across the us  </a:t>
            </a:r>
          </a:p>
        </p:txBody>
      </p:sp>
      <p:pic>
        <p:nvPicPr>
          <p:cNvPr id="7" name="Picture 6">
            <a:extLst>
              <a:ext uri="{FF2B5EF4-FFF2-40B4-BE49-F238E27FC236}">
                <a16:creationId xmlns:a16="http://schemas.microsoft.com/office/drawing/2014/main" id="{8DF369F8-2745-A58E-07DC-B5B1EF8AEE74}"/>
              </a:ext>
            </a:extLst>
          </p:cNvPr>
          <p:cNvPicPr>
            <a:picLocks noChangeAspect="1"/>
          </p:cNvPicPr>
          <p:nvPr/>
        </p:nvPicPr>
        <p:blipFill>
          <a:blip r:embed="rId2"/>
          <a:stretch>
            <a:fillRect/>
          </a:stretch>
        </p:blipFill>
        <p:spPr>
          <a:xfrm>
            <a:off x="1252390" y="537976"/>
            <a:ext cx="9516152" cy="4776590"/>
          </a:xfrm>
          <a:prstGeom prst="rect">
            <a:avLst/>
          </a:prstGeom>
        </p:spPr>
      </p:pic>
    </p:spTree>
    <p:extLst>
      <p:ext uri="{BB962C8B-B14F-4D97-AF65-F5344CB8AC3E}">
        <p14:creationId xmlns:p14="http://schemas.microsoft.com/office/powerpoint/2010/main" val="1370754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B846-5454-2EF1-649E-9643D7CA08A4}"/>
              </a:ext>
            </a:extLst>
          </p:cNvPr>
          <p:cNvSpPr>
            <a:spLocks noGrp="1"/>
          </p:cNvSpPr>
          <p:nvPr>
            <p:ph type="ctrTitle"/>
          </p:nvPr>
        </p:nvSpPr>
        <p:spPr>
          <a:xfrm>
            <a:off x="584141" y="447650"/>
            <a:ext cx="10672521" cy="706310"/>
          </a:xfrm>
        </p:spPr>
        <p:txBody>
          <a:bodyPr>
            <a:normAutofit fontScale="90000"/>
          </a:bodyPr>
          <a:lstStyle/>
          <a:p>
            <a:r>
              <a:rPr lang="en-US" sz="2400"/>
              <a:t> Distribution of Male and Female Beneficiaries across States and in Indiana</a:t>
            </a:r>
          </a:p>
        </p:txBody>
      </p:sp>
      <p:pic>
        <p:nvPicPr>
          <p:cNvPr id="6" name="Picture 5" descr="Graphical user interface, text, application, email&#10;&#10;Description automatically generated">
            <a:extLst>
              <a:ext uri="{FF2B5EF4-FFF2-40B4-BE49-F238E27FC236}">
                <a16:creationId xmlns:a16="http://schemas.microsoft.com/office/drawing/2014/main" id="{8D0ED2CE-D608-F6BF-8B34-09A41FF1BDBC}"/>
              </a:ext>
            </a:extLst>
          </p:cNvPr>
          <p:cNvPicPr>
            <a:picLocks noChangeAspect="1"/>
          </p:cNvPicPr>
          <p:nvPr/>
        </p:nvPicPr>
        <p:blipFill>
          <a:blip r:embed="rId2"/>
          <a:stretch>
            <a:fillRect/>
          </a:stretch>
        </p:blipFill>
        <p:spPr>
          <a:xfrm>
            <a:off x="706311" y="1109463"/>
            <a:ext cx="7326130" cy="2939787"/>
          </a:xfrm>
          <a:prstGeom prst="rect">
            <a:avLst/>
          </a:prstGeom>
        </p:spPr>
      </p:pic>
    </p:spTree>
    <p:extLst>
      <p:ext uri="{BB962C8B-B14F-4D97-AF65-F5344CB8AC3E}">
        <p14:creationId xmlns:p14="http://schemas.microsoft.com/office/powerpoint/2010/main" val="2937854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C8D58A-0FEA-157A-502F-2A12A7AE4BB8}"/>
              </a:ext>
            </a:extLst>
          </p:cNvPr>
          <p:cNvSpPr>
            <a:spLocks noGrp="1"/>
          </p:cNvSpPr>
          <p:nvPr>
            <p:ph idx="4294967295"/>
          </p:nvPr>
        </p:nvSpPr>
        <p:spPr>
          <a:xfrm>
            <a:off x="1393825" y="358775"/>
            <a:ext cx="10798175" cy="5902325"/>
          </a:xfrm>
        </p:spPr>
        <p:txBody>
          <a:bodyPr vert="horz" lIns="91440" tIns="45720" rIns="91440" bIns="45720" rtlCol="0" anchor="t">
            <a:normAutofit/>
          </a:bodyPr>
          <a:lstStyle/>
          <a:p>
            <a:endParaRPr lang="en-US" b="1">
              <a:cs typeface="Calibri" panose="020F0502020204030204"/>
            </a:endParaRPr>
          </a:p>
          <a:p>
            <a:endParaRPr lang="en-US">
              <a:cs typeface="Calibri" panose="020F0502020204030204"/>
            </a:endParaRPr>
          </a:p>
        </p:txBody>
      </p:sp>
      <p:sp>
        <p:nvSpPr>
          <p:cNvPr id="7" name="TextBox 6">
            <a:extLst>
              <a:ext uri="{FF2B5EF4-FFF2-40B4-BE49-F238E27FC236}">
                <a16:creationId xmlns:a16="http://schemas.microsoft.com/office/drawing/2014/main" id="{095252EC-2950-FA61-1DF8-64D160E00BBE}"/>
              </a:ext>
            </a:extLst>
          </p:cNvPr>
          <p:cNvSpPr txBox="1"/>
          <p:nvPr/>
        </p:nvSpPr>
        <p:spPr>
          <a:xfrm>
            <a:off x="7640669" y="2934321"/>
            <a:ext cx="4310105" cy="2468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10350BBE-6478-6754-6DC1-9D87895562D6}"/>
              </a:ext>
            </a:extLst>
          </p:cNvPr>
          <p:cNvSpPr txBox="1"/>
          <p:nvPr/>
        </p:nvSpPr>
        <p:spPr>
          <a:xfrm>
            <a:off x="1558890" y="272092"/>
            <a:ext cx="79807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rPr>
              <a:t>       Access to SNF level Care by Ethnicity at national levels</a:t>
            </a:r>
            <a:r>
              <a:rPr lang="en-US" sz="2400">
                <a:latin typeface="Calibri"/>
                <a:ea typeface="Calibri"/>
                <a:cs typeface="Calibri"/>
              </a:rPr>
              <a:t>​</a:t>
            </a:r>
            <a:endParaRPr lang="en-US" sz="2400">
              <a:cs typeface="Calibri"/>
            </a:endParaRPr>
          </a:p>
        </p:txBody>
      </p:sp>
      <p:sp>
        <p:nvSpPr>
          <p:cNvPr id="4" name="TextBox 3">
            <a:extLst>
              <a:ext uri="{FF2B5EF4-FFF2-40B4-BE49-F238E27FC236}">
                <a16:creationId xmlns:a16="http://schemas.microsoft.com/office/drawing/2014/main" id="{589EECA8-6D39-F801-07ED-4C9BA759112C}"/>
              </a:ext>
            </a:extLst>
          </p:cNvPr>
          <p:cNvSpPr txBox="1"/>
          <p:nvPr/>
        </p:nvSpPr>
        <p:spPr>
          <a:xfrm>
            <a:off x="7021454" y="1596612"/>
            <a:ext cx="406076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This graph depicts the ethnic gap in skilled nursing facilities provided by Medicare at the national level, and it is clear that white people in the country receive 81% more benefits than any other group but African Americans and Hispanics also benefit with 11.3% and 5.2%, respectively, while the other groups are 1% and less than 1%. This shows that there is a disparity in providing the availability of services and claims because there is a huge difference in services when compared to others.</a:t>
            </a:r>
            <a:endParaRPr lang="en-US" dirty="0"/>
          </a:p>
        </p:txBody>
      </p:sp>
      <p:pic>
        <p:nvPicPr>
          <p:cNvPr id="8" name="Picture 8" descr="Chart, pie chart&#10;&#10;Description automatically generated">
            <a:extLst>
              <a:ext uri="{FF2B5EF4-FFF2-40B4-BE49-F238E27FC236}">
                <a16:creationId xmlns:a16="http://schemas.microsoft.com/office/drawing/2014/main" id="{BC1AB96F-82D7-93F8-924E-1BF0C82C5296}"/>
              </a:ext>
            </a:extLst>
          </p:cNvPr>
          <p:cNvPicPr>
            <a:picLocks noChangeAspect="1"/>
          </p:cNvPicPr>
          <p:nvPr/>
        </p:nvPicPr>
        <p:blipFill>
          <a:blip r:embed="rId2"/>
          <a:stretch>
            <a:fillRect/>
          </a:stretch>
        </p:blipFill>
        <p:spPr>
          <a:xfrm>
            <a:off x="1359304" y="1444822"/>
            <a:ext cx="5347398" cy="4381310"/>
          </a:xfrm>
          <a:prstGeom prst="rect">
            <a:avLst/>
          </a:prstGeom>
        </p:spPr>
      </p:pic>
    </p:spTree>
    <p:extLst>
      <p:ext uri="{BB962C8B-B14F-4D97-AF65-F5344CB8AC3E}">
        <p14:creationId xmlns:p14="http://schemas.microsoft.com/office/powerpoint/2010/main" val="44503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9008B-6974-AECC-EA0D-E20356F8E26B}"/>
              </a:ext>
            </a:extLst>
          </p:cNvPr>
          <p:cNvSpPr txBox="1"/>
          <p:nvPr/>
        </p:nvSpPr>
        <p:spPr>
          <a:xfrm>
            <a:off x="1015089" y="4748161"/>
            <a:ext cx="46584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Even in the state of Indiana, whites have more SNF facilities (92.8%), with African Americans accounting for 6.2% and the rest of the groups accounting for the remaining 1%.</a:t>
            </a:r>
            <a:endParaRPr lang="en-US"/>
          </a:p>
        </p:txBody>
      </p:sp>
      <p:pic>
        <p:nvPicPr>
          <p:cNvPr id="5" name="Picture 7" descr="Table&#10;&#10;Description automatically generated">
            <a:extLst>
              <a:ext uri="{FF2B5EF4-FFF2-40B4-BE49-F238E27FC236}">
                <a16:creationId xmlns:a16="http://schemas.microsoft.com/office/drawing/2014/main" id="{01C1C560-5732-35A3-467B-BC19D1A351A7}"/>
              </a:ext>
            </a:extLst>
          </p:cNvPr>
          <p:cNvPicPr>
            <a:picLocks noGrp="1" noChangeAspect="1"/>
          </p:cNvPicPr>
          <p:nvPr>
            <p:ph idx="4294967295"/>
          </p:nvPr>
        </p:nvPicPr>
        <p:blipFill>
          <a:blip r:embed="rId2"/>
          <a:stretch>
            <a:fillRect/>
          </a:stretch>
        </p:blipFill>
        <p:spPr>
          <a:xfrm>
            <a:off x="0" y="1401763"/>
            <a:ext cx="6169025" cy="2643187"/>
          </a:xfrm>
        </p:spPr>
      </p:pic>
      <p:pic>
        <p:nvPicPr>
          <p:cNvPr id="8" name="Picture 8" descr="Chart, pie chart&#10;&#10;Description automatically generated">
            <a:extLst>
              <a:ext uri="{FF2B5EF4-FFF2-40B4-BE49-F238E27FC236}">
                <a16:creationId xmlns:a16="http://schemas.microsoft.com/office/drawing/2014/main" id="{DEF0474A-F5EE-90E1-AC5D-54E7701642AA}"/>
              </a:ext>
            </a:extLst>
          </p:cNvPr>
          <p:cNvPicPr>
            <a:picLocks noChangeAspect="1"/>
          </p:cNvPicPr>
          <p:nvPr/>
        </p:nvPicPr>
        <p:blipFill>
          <a:blip r:embed="rId3"/>
          <a:stretch>
            <a:fillRect/>
          </a:stretch>
        </p:blipFill>
        <p:spPr>
          <a:xfrm>
            <a:off x="6617110" y="1717410"/>
            <a:ext cx="5188973" cy="4258923"/>
          </a:xfrm>
          <a:prstGeom prst="rect">
            <a:avLst/>
          </a:prstGeom>
        </p:spPr>
      </p:pic>
      <p:sp>
        <p:nvSpPr>
          <p:cNvPr id="10" name="TextBox 9">
            <a:extLst>
              <a:ext uri="{FF2B5EF4-FFF2-40B4-BE49-F238E27FC236}">
                <a16:creationId xmlns:a16="http://schemas.microsoft.com/office/drawing/2014/main" id="{88538177-EDD3-13CF-8B45-4805B6401C1B}"/>
              </a:ext>
            </a:extLst>
          </p:cNvPr>
          <p:cNvSpPr txBox="1"/>
          <p:nvPr/>
        </p:nvSpPr>
        <p:spPr>
          <a:xfrm>
            <a:off x="943896" y="236378"/>
            <a:ext cx="104713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Calibri"/>
              </a:rPr>
              <a:t>Access to SNF level Care by Ethnicity in Indiana</a:t>
            </a:r>
            <a:r>
              <a:rPr lang="en-US" sz="2400" b="1">
                <a:latin typeface="Calibri"/>
                <a:cs typeface="Calibri"/>
              </a:rPr>
              <a:t> state </a:t>
            </a:r>
            <a:r>
              <a:rPr lang="en-US" sz="2400" b="1">
                <a:latin typeface="Calibri"/>
                <a:ea typeface="Calibri"/>
                <a:cs typeface="Calibri"/>
              </a:rPr>
              <a:t>​</a:t>
            </a:r>
            <a:endParaRPr lang="en-US" sz="2400" b="1">
              <a:cs typeface="Calibri"/>
            </a:endParaRPr>
          </a:p>
        </p:txBody>
      </p:sp>
    </p:spTree>
    <p:extLst>
      <p:ext uri="{BB962C8B-B14F-4D97-AF65-F5344CB8AC3E}">
        <p14:creationId xmlns:p14="http://schemas.microsoft.com/office/powerpoint/2010/main" val="3162099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55C8-0ED4-CF3C-5120-46CDA53B256C}"/>
              </a:ext>
            </a:extLst>
          </p:cNvPr>
          <p:cNvSpPr txBox="1"/>
          <p:nvPr/>
        </p:nvSpPr>
        <p:spPr>
          <a:xfrm>
            <a:off x="1173989" y="356025"/>
            <a:ext cx="96379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                         </a:t>
            </a:r>
            <a:r>
              <a:rPr lang="en-US" sz="2400" b="1">
                <a:ea typeface="+mn-lt"/>
                <a:cs typeface="+mn-lt"/>
              </a:rPr>
              <a:t> Access to Hospice care by Ethnicity at National Level</a:t>
            </a:r>
            <a:endParaRPr lang="en-US" sz="2400">
              <a:cs typeface="Calibri"/>
            </a:endParaRPr>
          </a:p>
        </p:txBody>
      </p:sp>
      <p:sp>
        <p:nvSpPr>
          <p:cNvPr id="3" name="TextBox 2">
            <a:extLst>
              <a:ext uri="{FF2B5EF4-FFF2-40B4-BE49-F238E27FC236}">
                <a16:creationId xmlns:a16="http://schemas.microsoft.com/office/drawing/2014/main" id="{82054157-5F74-B647-F97B-6B6F56FE4AA2}"/>
              </a:ext>
            </a:extLst>
          </p:cNvPr>
          <p:cNvSpPr txBox="1"/>
          <p:nvPr/>
        </p:nvSpPr>
        <p:spPr>
          <a:xfrm>
            <a:off x="7499791" y="1929733"/>
            <a:ext cx="353842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The Pie chart shows that White people used Hospice care the most, with 82.5%, while African Americans and Hispanics share an equal percentage, with a one percent difference of 8.2 and 7.2%, respectively, and the other population shares the remaining 3%.</a:t>
            </a:r>
            <a:endParaRPr lang="en-US"/>
          </a:p>
        </p:txBody>
      </p:sp>
      <p:pic>
        <p:nvPicPr>
          <p:cNvPr id="4" name="Picture 4" descr="Chart, pie chart&#10;&#10;Description automatically generated">
            <a:extLst>
              <a:ext uri="{FF2B5EF4-FFF2-40B4-BE49-F238E27FC236}">
                <a16:creationId xmlns:a16="http://schemas.microsoft.com/office/drawing/2014/main" id="{C787766B-31DB-11AC-7F2A-083673A2CAF1}"/>
              </a:ext>
            </a:extLst>
          </p:cNvPr>
          <p:cNvPicPr>
            <a:picLocks noChangeAspect="1"/>
          </p:cNvPicPr>
          <p:nvPr/>
        </p:nvPicPr>
        <p:blipFill>
          <a:blip r:embed="rId2"/>
          <a:stretch>
            <a:fillRect/>
          </a:stretch>
        </p:blipFill>
        <p:spPr>
          <a:xfrm>
            <a:off x="570270" y="1229028"/>
            <a:ext cx="5524910" cy="4638581"/>
          </a:xfrm>
          <a:prstGeom prst="rect">
            <a:avLst/>
          </a:prstGeom>
        </p:spPr>
      </p:pic>
    </p:spTree>
    <p:extLst>
      <p:ext uri="{BB962C8B-B14F-4D97-AF65-F5344CB8AC3E}">
        <p14:creationId xmlns:p14="http://schemas.microsoft.com/office/powerpoint/2010/main" val="250096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r>
              <a:rPr lang="en-US" sz="2800"/>
              <a:t>RESEARCH HYPOTHESIS</a:t>
            </a:r>
            <a:endParaRPr lang="en-US"/>
          </a:p>
        </p:txBody>
      </p:sp>
      <p:sp>
        <p:nvSpPr>
          <p:cNvPr id="4" name="Content Placeholder 3">
            <a:extLst>
              <a:ext uri="{FF2B5EF4-FFF2-40B4-BE49-F238E27FC236}">
                <a16:creationId xmlns:a16="http://schemas.microsoft.com/office/drawing/2014/main" id="{60B9FBC1-2E55-4E10-8B12-C026383C3621}"/>
              </a:ext>
            </a:extLst>
          </p:cNvPr>
          <p:cNvSpPr>
            <a:spLocks noGrp="1"/>
          </p:cNvSpPr>
          <p:nvPr>
            <p:ph idx="1"/>
          </p:nvPr>
        </p:nvSpPr>
        <p:spPr>
          <a:xfrm>
            <a:off x="671707" y="914986"/>
            <a:ext cx="10687459" cy="4766809"/>
          </a:xfrm>
        </p:spPr>
        <p:txBody>
          <a:bodyPr vert="horz" lIns="91440" tIns="45720" rIns="91440" bIns="45720" rtlCol="0" anchor="t">
            <a:noAutofit/>
          </a:bodyPr>
          <a:lstStyle/>
          <a:p>
            <a:pPr marL="0" indent="0" algn="just">
              <a:buClr>
                <a:srgbClr val="808080"/>
              </a:buClr>
              <a:buNone/>
            </a:pPr>
            <a:r>
              <a:rPr lang="en-US" b="1">
                <a:latin typeface="Calibri"/>
              </a:rPr>
              <a:t>Null Hypothesis:</a:t>
            </a:r>
            <a:r>
              <a:rPr lang="en-US">
                <a:latin typeface="Calibri"/>
              </a:rPr>
              <a:t> </a:t>
            </a:r>
          </a:p>
          <a:p>
            <a:pPr marL="989965" lvl="1" indent="-380365" algn="just">
              <a:buFont typeface="Wingdings"/>
              <a:buChar char="§"/>
            </a:pPr>
            <a:r>
              <a:rPr lang="en-US" sz="1800">
                <a:latin typeface="Calibri"/>
              </a:rPr>
              <a:t>There is no difference in access to care by patients based on geography, ethnicity, gender and chronic conditions.</a:t>
            </a:r>
          </a:p>
          <a:p>
            <a:pPr marL="989965" lvl="1" indent="-380365" algn="just">
              <a:buFont typeface="Wingdings"/>
              <a:buChar char="§"/>
            </a:pPr>
            <a:r>
              <a:rPr lang="en-US" sz="1800">
                <a:latin typeface="Calibri"/>
                <a:cs typeface="Calibri"/>
              </a:rPr>
              <a:t>There is no difference in </a:t>
            </a:r>
            <a:r>
              <a:rPr lang="en-US" sz="1800">
                <a:latin typeface="Calibri"/>
              </a:rPr>
              <a:t>Post-Acute care and Hospice services of different types offered to patients across the US.</a:t>
            </a:r>
          </a:p>
          <a:p>
            <a:pPr marL="0" indent="0" algn="just">
              <a:buClr>
                <a:srgbClr val="808080"/>
              </a:buClr>
              <a:buNone/>
            </a:pPr>
            <a:r>
              <a:rPr lang="en-US" b="1">
                <a:latin typeface="Calibri"/>
              </a:rPr>
              <a:t>Alternative Hypothesis: </a:t>
            </a:r>
            <a:endParaRPr lang="en-US">
              <a:latin typeface="Calibri"/>
            </a:endParaRPr>
          </a:p>
          <a:p>
            <a:pPr marL="989965" lvl="1" indent="-380365" algn="just">
              <a:buFont typeface="Wingdings"/>
              <a:buChar char="§"/>
            </a:pPr>
            <a:r>
              <a:rPr lang="en-US" sz="1800">
                <a:latin typeface="Calibri"/>
              </a:rPr>
              <a:t>There is a discernible difference in </a:t>
            </a:r>
            <a:r>
              <a:rPr lang="en-US" sz="1800">
                <a:latin typeface="Calibri"/>
                <a:cs typeface="Calibri"/>
              </a:rPr>
              <a:t>access to care by patients based on geography, ethnicity, gender and chronic conditions</a:t>
            </a:r>
            <a:r>
              <a:rPr lang="en-US" sz="1800">
                <a:latin typeface="Calibri"/>
              </a:rPr>
              <a:t>. </a:t>
            </a:r>
          </a:p>
          <a:p>
            <a:pPr marL="989965" lvl="1" indent="-380365" algn="just">
              <a:spcBef>
                <a:spcPts val="1000"/>
              </a:spcBef>
              <a:spcAft>
                <a:spcPts val="0"/>
              </a:spcAft>
              <a:buFont typeface="Wingdings"/>
              <a:buChar char="§"/>
            </a:pPr>
            <a:r>
              <a:rPr lang="en-US" sz="1800">
                <a:latin typeface="Calibri"/>
              </a:rPr>
              <a:t>There is a discernible difference in </a:t>
            </a:r>
            <a:r>
              <a:rPr lang="en-US" sz="1800">
                <a:latin typeface="Calibri"/>
                <a:cs typeface="Calibri"/>
              </a:rPr>
              <a:t>Post-Acute care and Hospice services of different types offered to patients across the US</a:t>
            </a:r>
            <a:r>
              <a:rPr lang="en-US" sz="1800">
                <a:latin typeface="Calibri"/>
              </a:rPr>
              <a:t>. </a:t>
            </a:r>
          </a:p>
          <a:p>
            <a:pPr marL="609600" lvl="1" indent="0" algn="just">
              <a:spcBef>
                <a:spcPts val="1000"/>
              </a:spcBef>
              <a:spcAft>
                <a:spcPts val="0"/>
              </a:spcAft>
              <a:buNone/>
            </a:pPr>
            <a:endParaRPr lang="en-US" sz="1800">
              <a:latin typeface="Calibri"/>
              <a:cs typeface="Calibri"/>
            </a:endParaRPr>
          </a:p>
          <a:p>
            <a:pPr marL="989965" lvl="1" indent="-380365" algn="just">
              <a:spcBef>
                <a:spcPts val="1000"/>
              </a:spcBef>
              <a:spcAft>
                <a:spcPts val="0"/>
              </a:spcAft>
              <a:buFont typeface="Wingdings"/>
              <a:buChar char="Ø"/>
            </a:pPr>
            <a:endParaRPr lang="en-US" sz="1800">
              <a:latin typeface="Calibri"/>
              <a:cs typeface="Calibri"/>
            </a:endParaRPr>
          </a:p>
          <a:p>
            <a:pPr marL="989965" lvl="1" indent="-380365" algn="just">
              <a:spcBef>
                <a:spcPts val="1000"/>
              </a:spcBef>
              <a:spcAft>
                <a:spcPts val="0"/>
              </a:spcAft>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0" indent="0" algn="just">
              <a:lnSpc>
                <a:spcPct val="90000"/>
              </a:lnSpc>
              <a:spcBef>
                <a:spcPts val="1000"/>
              </a:spcBef>
              <a:spcAft>
                <a:spcPts val="0"/>
              </a:spcAft>
              <a:buNone/>
            </a:pPr>
            <a:endParaRPr lang="en-US" sz="1800"/>
          </a:p>
          <a:p>
            <a:pPr marL="0" indent="0" algn="just">
              <a:lnSpc>
                <a:spcPct val="90000"/>
              </a:lnSpc>
              <a:spcBef>
                <a:spcPts val="1000"/>
              </a:spcBef>
              <a:spcAft>
                <a:spcPts val="0"/>
              </a:spcAft>
              <a:buNone/>
            </a:pPr>
            <a:endParaRPr lang="en-US" sz="1800"/>
          </a:p>
        </p:txBody>
      </p:sp>
    </p:spTree>
    <p:extLst>
      <p:ext uri="{BB962C8B-B14F-4D97-AF65-F5344CB8AC3E}">
        <p14:creationId xmlns:p14="http://schemas.microsoft.com/office/powerpoint/2010/main" val="3896871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2BDA54-24DB-95D7-3C49-6EC9A63D3564}"/>
              </a:ext>
            </a:extLst>
          </p:cNvPr>
          <p:cNvSpPr txBox="1"/>
          <p:nvPr/>
        </p:nvSpPr>
        <p:spPr>
          <a:xfrm>
            <a:off x="652858" y="3725307"/>
            <a:ext cx="560886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cs typeface="Calibri"/>
              </a:rPr>
              <a:t>From the pie chart, we can see that White are the people who used hospice care most with almost 94% whereas African Americans takes 5% and the rest of the other categories take the rest less than 1%</a:t>
            </a:r>
            <a:endParaRPr lang="en-US"/>
          </a:p>
        </p:txBody>
      </p:sp>
      <p:sp>
        <p:nvSpPr>
          <p:cNvPr id="3" name="TextBox 2">
            <a:extLst>
              <a:ext uri="{FF2B5EF4-FFF2-40B4-BE49-F238E27FC236}">
                <a16:creationId xmlns:a16="http://schemas.microsoft.com/office/drawing/2014/main" id="{F5A947F9-703D-9E36-06E6-49193D308F02}"/>
              </a:ext>
            </a:extLst>
          </p:cNvPr>
          <p:cNvSpPr txBox="1"/>
          <p:nvPr/>
        </p:nvSpPr>
        <p:spPr>
          <a:xfrm>
            <a:off x="1707300" y="318670"/>
            <a:ext cx="85878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Access to Hospice care by Ethnicity in Indiana State</a:t>
            </a:r>
            <a:endParaRPr lang="en-US"/>
          </a:p>
        </p:txBody>
      </p:sp>
      <p:pic>
        <p:nvPicPr>
          <p:cNvPr id="4" name="Picture 4" descr="Table&#10;&#10;Description automatically generated">
            <a:extLst>
              <a:ext uri="{FF2B5EF4-FFF2-40B4-BE49-F238E27FC236}">
                <a16:creationId xmlns:a16="http://schemas.microsoft.com/office/drawing/2014/main" id="{74BA2627-5484-3DAC-9E89-B37D888515DE}"/>
              </a:ext>
            </a:extLst>
          </p:cNvPr>
          <p:cNvPicPr>
            <a:picLocks noChangeAspect="1"/>
          </p:cNvPicPr>
          <p:nvPr/>
        </p:nvPicPr>
        <p:blipFill>
          <a:blip r:embed="rId2"/>
          <a:stretch>
            <a:fillRect/>
          </a:stretch>
        </p:blipFill>
        <p:spPr>
          <a:xfrm>
            <a:off x="533400" y="991261"/>
            <a:ext cx="5828070" cy="2171606"/>
          </a:xfrm>
          <a:prstGeom prst="rect">
            <a:avLst/>
          </a:prstGeom>
        </p:spPr>
      </p:pic>
      <p:pic>
        <p:nvPicPr>
          <p:cNvPr id="5" name="Picture 5" descr="Chart, pie chart&#10;&#10;Description automatically generated">
            <a:extLst>
              <a:ext uri="{FF2B5EF4-FFF2-40B4-BE49-F238E27FC236}">
                <a16:creationId xmlns:a16="http://schemas.microsoft.com/office/drawing/2014/main" id="{A5EF0A78-81F9-D63C-5E72-4E5EBDF5816A}"/>
              </a:ext>
            </a:extLst>
          </p:cNvPr>
          <p:cNvPicPr>
            <a:picLocks noChangeAspect="1"/>
          </p:cNvPicPr>
          <p:nvPr/>
        </p:nvPicPr>
        <p:blipFill>
          <a:blip r:embed="rId3"/>
          <a:stretch>
            <a:fillRect/>
          </a:stretch>
        </p:blipFill>
        <p:spPr>
          <a:xfrm>
            <a:off x="6653981" y="1603397"/>
            <a:ext cx="4881715" cy="3749528"/>
          </a:xfrm>
          <a:prstGeom prst="rect">
            <a:avLst/>
          </a:prstGeom>
        </p:spPr>
      </p:pic>
    </p:spTree>
    <p:extLst>
      <p:ext uri="{BB962C8B-B14F-4D97-AF65-F5344CB8AC3E}">
        <p14:creationId xmlns:p14="http://schemas.microsoft.com/office/powerpoint/2010/main" val="1119897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87C0-F999-3C06-C0D3-F00BF37C17E7}"/>
              </a:ext>
            </a:extLst>
          </p:cNvPr>
          <p:cNvSpPr>
            <a:spLocks noGrp="1"/>
          </p:cNvSpPr>
          <p:nvPr>
            <p:ph type="ctrTitle"/>
          </p:nvPr>
        </p:nvSpPr>
        <p:spPr>
          <a:xfrm>
            <a:off x="922808" y="1482464"/>
            <a:ext cx="10672521" cy="1487124"/>
          </a:xfrm>
        </p:spPr>
        <p:txBody>
          <a:bodyPr>
            <a:normAutofit/>
          </a:bodyPr>
          <a:lstStyle/>
          <a:p>
            <a:pPr algn="ctr"/>
            <a:r>
              <a:rPr lang="en-US" sz="2800">
                <a:latin typeface="Calibri"/>
                <a:cs typeface="Calibri"/>
              </a:rPr>
              <a:t>Clustering SNF Facilities by Stay Details, Medicare charges, Distribution of patients by Gender, Ethnicity, Chronic Conditions</a:t>
            </a:r>
            <a:endParaRPr lang="en-US" sz="2800"/>
          </a:p>
        </p:txBody>
      </p:sp>
    </p:spTree>
    <p:extLst>
      <p:ext uri="{BB962C8B-B14F-4D97-AF65-F5344CB8AC3E}">
        <p14:creationId xmlns:p14="http://schemas.microsoft.com/office/powerpoint/2010/main" val="3783936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279F5A70-4CA9-0E90-30A2-78B3AE353583}"/>
              </a:ext>
            </a:extLst>
          </p:cNvPr>
          <p:cNvPicPr>
            <a:picLocks noGrp="1" noChangeAspect="1"/>
          </p:cNvPicPr>
          <p:nvPr>
            <p:ph idx="4294967295"/>
          </p:nvPr>
        </p:nvPicPr>
        <p:blipFill rotWithShape="1">
          <a:blip r:embed="rId2"/>
          <a:srcRect l="6709" b="31772"/>
          <a:stretch/>
        </p:blipFill>
        <p:spPr>
          <a:xfrm>
            <a:off x="0" y="770618"/>
            <a:ext cx="9810750" cy="720725"/>
          </a:xfrm>
        </p:spPr>
      </p:pic>
      <p:pic>
        <p:nvPicPr>
          <p:cNvPr id="7" name="Picture 7" descr="Table&#10;&#10;Description automatically generated">
            <a:extLst>
              <a:ext uri="{FF2B5EF4-FFF2-40B4-BE49-F238E27FC236}">
                <a16:creationId xmlns:a16="http://schemas.microsoft.com/office/drawing/2014/main" id="{7C3C6806-C133-B9C7-1FBA-343AEE7D3666}"/>
              </a:ext>
            </a:extLst>
          </p:cNvPr>
          <p:cNvPicPr>
            <a:picLocks noChangeAspect="1"/>
          </p:cNvPicPr>
          <p:nvPr/>
        </p:nvPicPr>
        <p:blipFill rotWithShape="1">
          <a:blip r:embed="rId3"/>
          <a:srcRect l="6100" b="5422"/>
          <a:stretch/>
        </p:blipFill>
        <p:spPr>
          <a:xfrm>
            <a:off x="273284" y="1717889"/>
            <a:ext cx="9211626" cy="3479070"/>
          </a:xfrm>
          <a:prstGeom prst="rect">
            <a:avLst/>
          </a:prstGeom>
        </p:spPr>
      </p:pic>
      <p:sp>
        <p:nvSpPr>
          <p:cNvPr id="4" name="TextBox 3">
            <a:extLst>
              <a:ext uri="{FF2B5EF4-FFF2-40B4-BE49-F238E27FC236}">
                <a16:creationId xmlns:a16="http://schemas.microsoft.com/office/drawing/2014/main" id="{6E027597-6F10-AB52-EE3D-31EBDDFC264F}"/>
              </a:ext>
            </a:extLst>
          </p:cNvPr>
          <p:cNvSpPr txBox="1"/>
          <p:nvPr/>
        </p:nvSpPr>
        <p:spPr>
          <a:xfrm>
            <a:off x="4147901" y="175638"/>
            <a:ext cx="47863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SNF Clustering with BIRCH</a:t>
            </a:r>
            <a:endParaRPr lang="en-US" sz="2400" b="1"/>
          </a:p>
        </p:txBody>
      </p:sp>
    </p:spTree>
    <p:extLst>
      <p:ext uri="{BB962C8B-B14F-4D97-AF65-F5344CB8AC3E}">
        <p14:creationId xmlns:p14="http://schemas.microsoft.com/office/powerpoint/2010/main" val="2894487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 email&#10;&#10;Description automatically generated">
            <a:extLst>
              <a:ext uri="{FF2B5EF4-FFF2-40B4-BE49-F238E27FC236}">
                <a16:creationId xmlns:a16="http://schemas.microsoft.com/office/drawing/2014/main" id="{389D1146-70EA-B674-D947-05690B2D7B6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00075"/>
            <a:ext cx="7940675" cy="3500438"/>
          </a:xfrm>
        </p:spPr>
      </p:pic>
      <p:pic>
        <p:nvPicPr>
          <p:cNvPr id="9" name="Picture 8" descr="Chart, bar chart&#10;&#10;Description automatically generated">
            <a:extLst>
              <a:ext uri="{FF2B5EF4-FFF2-40B4-BE49-F238E27FC236}">
                <a16:creationId xmlns:a16="http://schemas.microsoft.com/office/drawing/2014/main" id="{EA01F186-AC75-DDFD-456C-ADA763CC3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254" y="564014"/>
            <a:ext cx="6313396" cy="3364085"/>
          </a:xfrm>
          <a:prstGeom prst="rect">
            <a:avLst/>
          </a:prstGeom>
        </p:spPr>
      </p:pic>
      <p:sp>
        <p:nvSpPr>
          <p:cNvPr id="2" name="TextBox 1">
            <a:extLst>
              <a:ext uri="{FF2B5EF4-FFF2-40B4-BE49-F238E27FC236}">
                <a16:creationId xmlns:a16="http://schemas.microsoft.com/office/drawing/2014/main" id="{2DB448C1-77E6-24EF-52AF-DD212D114561}"/>
              </a:ext>
            </a:extLst>
          </p:cNvPr>
          <p:cNvSpPr txBox="1"/>
          <p:nvPr/>
        </p:nvSpPr>
        <p:spPr>
          <a:xfrm>
            <a:off x="489856" y="306160"/>
            <a:ext cx="4204607" cy="9184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7E105964-25B1-77DB-CEC2-80F4572FC399}"/>
              </a:ext>
            </a:extLst>
          </p:cNvPr>
          <p:cNvSpPr txBox="1"/>
          <p:nvPr/>
        </p:nvSpPr>
        <p:spPr>
          <a:xfrm>
            <a:off x="4147901" y="175638"/>
            <a:ext cx="47863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SNF Clustering with BIRCH</a:t>
            </a:r>
            <a:endParaRPr lang="en-US" sz="2400" b="1"/>
          </a:p>
        </p:txBody>
      </p:sp>
      <p:sp>
        <p:nvSpPr>
          <p:cNvPr id="3" name="TextBox 2">
            <a:extLst>
              <a:ext uri="{FF2B5EF4-FFF2-40B4-BE49-F238E27FC236}">
                <a16:creationId xmlns:a16="http://schemas.microsoft.com/office/drawing/2014/main" id="{80993456-850E-B911-0D7A-387432770ED5}"/>
              </a:ext>
            </a:extLst>
          </p:cNvPr>
          <p:cNvSpPr txBox="1"/>
          <p:nvPr/>
        </p:nvSpPr>
        <p:spPr>
          <a:xfrm>
            <a:off x="302392" y="4419534"/>
            <a:ext cx="4682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cs typeface="Calibri"/>
              </a:rPr>
              <a:t>Best Silhouette score obtained for n=2 clusters</a:t>
            </a:r>
          </a:p>
          <a:p>
            <a:pPr algn="just"/>
            <a:endParaRPr lang="en-US" dirty="0">
              <a:cs typeface="Calibri"/>
            </a:endParaRPr>
          </a:p>
          <a:p>
            <a:pPr algn="just"/>
            <a:r>
              <a:rPr lang="en-US" dirty="0">
                <a:cs typeface="Calibri"/>
              </a:rPr>
              <a:t>We will proceed with this for Clustering</a:t>
            </a:r>
          </a:p>
        </p:txBody>
      </p:sp>
      <p:pic>
        <p:nvPicPr>
          <p:cNvPr id="7" name="Picture 9" descr="Graphical user interface, text, application, email&#10;&#10;Description automatically generated">
            <a:extLst>
              <a:ext uri="{FF2B5EF4-FFF2-40B4-BE49-F238E27FC236}">
                <a16:creationId xmlns:a16="http://schemas.microsoft.com/office/drawing/2014/main" id="{60A69576-17F0-ECCF-36E0-220E43C66FAE}"/>
              </a:ext>
            </a:extLst>
          </p:cNvPr>
          <p:cNvPicPr>
            <a:picLocks noChangeAspect="1"/>
          </p:cNvPicPr>
          <p:nvPr/>
        </p:nvPicPr>
        <p:blipFill>
          <a:blip r:embed="rId4"/>
          <a:stretch>
            <a:fillRect/>
          </a:stretch>
        </p:blipFill>
        <p:spPr>
          <a:xfrm>
            <a:off x="5422900" y="4100792"/>
            <a:ext cx="4793342" cy="1967486"/>
          </a:xfrm>
          <a:prstGeom prst="rect">
            <a:avLst/>
          </a:prstGeom>
        </p:spPr>
      </p:pic>
    </p:spTree>
    <p:extLst>
      <p:ext uri="{BB962C8B-B14F-4D97-AF65-F5344CB8AC3E}">
        <p14:creationId xmlns:p14="http://schemas.microsoft.com/office/powerpoint/2010/main" val="98367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2D800155-E798-6369-7DCB-ADEDA2F06674}"/>
              </a:ext>
            </a:extLst>
          </p:cNvPr>
          <p:cNvPicPr>
            <a:picLocks noChangeAspect="1"/>
          </p:cNvPicPr>
          <p:nvPr/>
        </p:nvPicPr>
        <p:blipFill>
          <a:blip r:embed="rId2"/>
          <a:stretch>
            <a:fillRect/>
          </a:stretch>
        </p:blipFill>
        <p:spPr>
          <a:xfrm>
            <a:off x="266865" y="659260"/>
            <a:ext cx="5431031" cy="2247503"/>
          </a:xfrm>
          <a:prstGeom prst="rect">
            <a:avLst/>
          </a:prstGeom>
        </p:spPr>
      </p:pic>
      <p:sp>
        <p:nvSpPr>
          <p:cNvPr id="6" name="TextBox 5">
            <a:extLst>
              <a:ext uri="{FF2B5EF4-FFF2-40B4-BE49-F238E27FC236}">
                <a16:creationId xmlns:a16="http://schemas.microsoft.com/office/drawing/2014/main" id="{FD57E2CF-5D84-3C8E-9046-B8672705D5AD}"/>
              </a:ext>
            </a:extLst>
          </p:cNvPr>
          <p:cNvSpPr txBox="1"/>
          <p:nvPr/>
        </p:nvSpPr>
        <p:spPr>
          <a:xfrm>
            <a:off x="2542259" y="112138"/>
            <a:ext cx="8206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Dimension Reduction with Principal Component Analysis (PCA)</a:t>
            </a:r>
            <a:endParaRPr lang="en-US" dirty="0"/>
          </a:p>
        </p:txBody>
      </p:sp>
      <p:sp>
        <p:nvSpPr>
          <p:cNvPr id="9" name="TextBox 8">
            <a:extLst>
              <a:ext uri="{FF2B5EF4-FFF2-40B4-BE49-F238E27FC236}">
                <a16:creationId xmlns:a16="http://schemas.microsoft.com/office/drawing/2014/main" id="{5298FAD6-3397-A8C3-5F12-C56E6B23E87B}"/>
              </a:ext>
            </a:extLst>
          </p:cNvPr>
          <p:cNvSpPr txBox="1"/>
          <p:nvPr/>
        </p:nvSpPr>
        <p:spPr>
          <a:xfrm>
            <a:off x="6957380" y="3137022"/>
            <a:ext cx="46824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cs typeface="Calibri"/>
              </a:rPr>
              <a:t>At least 17 components are required to account for a variation of greater than 90% for the SNF data</a:t>
            </a:r>
          </a:p>
        </p:txBody>
      </p:sp>
      <p:pic>
        <p:nvPicPr>
          <p:cNvPr id="10" name="Picture 10" descr="Text&#10;&#10;Description automatically generated">
            <a:extLst>
              <a:ext uri="{FF2B5EF4-FFF2-40B4-BE49-F238E27FC236}">
                <a16:creationId xmlns:a16="http://schemas.microsoft.com/office/drawing/2014/main" id="{9FC0FEB3-78F1-A744-A901-AC5CCE9C7ABD}"/>
              </a:ext>
            </a:extLst>
          </p:cNvPr>
          <p:cNvPicPr>
            <a:picLocks noChangeAspect="1"/>
          </p:cNvPicPr>
          <p:nvPr/>
        </p:nvPicPr>
        <p:blipFill>
          <a:blip r:embed="rId3"/>
          <a:stretch>
            <a:fillRect/>
          </a:stretch>
        </p:blipFill>
        <p:spPr>
          <a:xfrm>
            <a:off x="270329" y="3052302"/>
            <a:ext cx="6317341" cy="2876110"/>
          </a:xfrm>
          <a:prstGeom prst="rect">
            <a:avLst/>
          </a:prstGeom>
        </p:spPr>
      </p:pic>
    </p:spTree>
    <p:extLst>
      <p:ext uri="{BB962C8B-B14F-4D97-AF65-F5344CB8AC3E}">
        <p14:creationId xmlns:p14="http://schemas.microsoft.com/office/powerpoint/2010/main" val="779939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9CF40219-51A3-7112-DE1A-547E404A11C2}"/>
              </a:ext>
            </a:extLst>
          </p:cNvPr>
          <p:cNvPicPr>
            <a:picLocks noChangeAspect="1"/>
          </p:cNvPicPr>
          <p:nvPr/>
        </p:nvPicPr>
        <p:blipFill>
          <a:blip r:embed="rId2"/>
          <a:stretch>
            <a:fillRect/>
          </a:stretch>
        </p:blipFill>
        <p:spPr>
          <a:xfrm>
            <a:off x="340548" y="854573"/>
            <a:ext cx="5753569" cy="4744334"/>
          </a:xfrm>
          <a:prstGeom prst="rect">
            <a:avLst/>
          </a:prstGeom>
        </p:spPr>
      </p:pic>
      <p:pic>
        <p:nvPicPr>
          <p:cNvPr id="7" name="Picture 7" descr="Chart, scatter chart&#10;&#10;Description automatically generated">
            <a:extLst>
              <a:ext uri="{FF2B5EF4-FFF2-40B4-BE49-F238E27FC236}">
                <a16:creationId xmlns:a16="http://schemas.microsoft.com/office/drawing/2014/main" id="{459E0785-AE22-8EF2-3222-F9E0773C2A27}"/>
              </a:ext>
            </a:extLst>
          </p:cNvPr>
          <p:cNvPicPr>
            <a:picLocks noChangeAspect="1"/>
          </p:cNvPicPr>
          <p:nvPr/>
        </p:nvPicPr>
        <p:blipFill>
          <a:blip r:embed="rId3"/>
          <a:stretch>
            <a:fillRect/>
          </a:stretch>
        </p:blipFill>
        <p:spPr>
          <a:xfrm>
            <a:off x="6221857" y="1149271"/>
            <a:ext cx="5762977" cy="3648953"/>
          </a:xfrm>
          <a:prstGeom prst="rect">
            <a:avLst/>
          </a:prstGeom>
        </p:spPr>
      </p:pic>
      <p:sp>
        <p:nvSpPr>
          <p:cNvPr id="4" name="TextBox 3">
            <a:extLst>
              <a:ext uri="{FF2B5EF4-FFF2-40B4-BE49-F238E27FC236}">
                <a16:creationId xmlns:a16="http://schemas.microsoft.com/office/drawing/2014/main" id="{6EF858C5-5E23-B927-43C0-1806F690F2BF}"/>
              </a:ext>
            </a:extLst>
          </p:cNvPr>
          <p:cNvSpPr txBox="1"/>
          <p:nvPr/>
        </p:nvSpPr>
        <p:spPr>
          <a:xfrm>
            <a:off x="2279188" y="139352"/>
            <a:ext cx="8206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Visualizing SNF Clusters using Top 2 PCA components</a:t>
            </a:r>
            <a:endParaRPr lang="en-US" dirty="0"/>
          </a:p>
        </p:txBody>
      </p:sp>
      <p:sp>
        <p:nvSpPr>
          <p:cNvPr id="6" name="TextBox 5">
            <a:extLst>
              <a:ext uri="{FF2B5EF4-FFF2-40B4-BE49-F238E27FC236}">
                <a16:creationId xmlns:a16="http://schemas.microsoft.com/office/drawing/2014/main" id="{85899C6D-D74F-C046-3A3B-7C6C9FB34440}"/>
              </a:ext>
            </a:extLst>
          </p:cNvPr>
          <p:cNvSpPr txBox="1"/>
          <p:nvPr/>
        </p:nvSpPr>
        <p:spPr>
          <a:xfrm>
            <a:off x="6264867" y="4917411"/>
            <a:ext cx="50819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Two clear clusters of SNF facilities can be observed in the data</a:t>
            </a:r>
            <a:endParaRPr lang="en-US" dirty="0"/>
          </a:p>
        </p:txBody>
      </p:sp>
    </p:spTree>
    <p:extLst>
      <p:ext uri="{BB962C8B-B14F-4D97-AF65-F5344CB8AC3E}">
        <p14:creationId xmlns:p14="http://schemas.microsoft.com/office/powerpoint/2010/main" val="3994637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scatter chart&#10;&#10;Description automatically generated">
            <a:extLst>
              <a:ext uri="{FF2B5EF4-FFF2-40B4-BE49-F238E27FC236}">
                <a16:creationId xmlns:a16="http://schemas.microsoft.com/office/drawing/2014/main" id="{459E0785-AE22-8EF2-3222-F9E0773C2A27}"/>
              </a:ext>
            </a:extLst>
          </p:cNvPr>
          <p:cNvPicPr>
            <a:picLocks noChangeAspect="1"/>
          </p:cNvPicPr>
          <p:nvPr/>
        </p:nvPicPr>
        <p:blipFill>
          <a:blip r:embed="rId2"/>
          <a:stretch>
            <a:fillRect/>
          </a:stretch>
        </p:blipFill>
        <p:spPr>
          <a:xfrm>
            <a:off x="164158" y="2867024"/>
            <a:ext cx="5031548" cy="3185833"/>
          </a:xfrm>
          <a:prstGeom prst="rect">
            <a:avLst/>
          </a:prstGeom>
        </p:spPr>
      </p:pic>
      <p:sp>
        <p:nvSpPr>
          <p:cNvPr id="4" name="TextBox 3">
            <a:extLst>
              <a:ext uri="{FF2B5EF4-FFF2-40B4-BE49-F238E27FC236}">
                <a16:creationId xmlns:a16="http://schemas.microsoft.com/office/drawing/2014/main" id="{6EF858C5-5E23-B927-43C0-1806F690F2BF}"/>
              </a:ext>
            </a:extLst>
          </p:cNvPr>
          <p:cNvSpPr txBox="1"/>
          <p:nvPr/>
        </p:nvSpPr>
        <p:spPr>
          <a:xfrm>
            <a:off x="2279188" y="139352"/>
            <a:ext cx="8206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Visualizing SNF Clusters using Top 2 PCA components</a:t>
            </a:r>
            <a:endParaRPr lang="en-US" dirty="0"/>
          </a:p>
        </p:txBody>
      </p:sp>
      <p:sp>
        <p:nvSpPr>
          <p:cNvPr id="6" name="TextBox 5">
            <a:extLst>
              <a:ext uri="{FF2B5EF4-FFF2-40B4-BE49-F238E27FC236}">
                <a16:creationId xmlns:a16="http://schemas.microsoft.com/office/drawing/2014/main" id="{85899C6D-D74F-C046-3A3B-7C6C9FB34440}"/>
              </a:ext>
            </a:extLst>
          </p:cNvPr>
          <p:cNvSpPr txBox="1"/>
          <p:nvPr/>
        </p:nvSpPr>
        <p:spPr>
          <a:xfrm>
            <a:off x="5148942" y="5777921"/>
            <a:ext cx="6996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Two clear clusters of SNF facilities can be observed in the data</a:t>
            </a:r>
            <a:endParaRPr lang="en-US" dirty="0"/>
          </a:p>
        </p:txBody>
      </p:sp>
      <p:pic>
        <p:nvPicPr>
          <p:cNvPr id="2" name="Picture 9" descr="Graphical user interface, text, application, email&#10;&#10;Description automatically generated">
            <a:extLst>
              <a:ext uri="{FF2B5EF4-FFF2-40B4-BE49-F238E27FC236}">
                <a16:creationId xmlns:a16="http://schemas.microsoft.com/office/drawing/2014/main" id="{0A8DB23E-F195-9F5B-DD95-49C28AE3DFC5}"/>
              </a:ext>
            </a:extLst>
          </p:cNvPr>
          <p:cNvPicPr>
            <a:picLocks noChangeAspect="1"/>
          </p:cNvPicPr>
          <p:nvPr/>
        </p:nvPicPr>
        <p:blipFill>
          <a:blip r:embed="rId3"/>
          <a:stretch>
            <a:fillRect/>
          </a:stretch>
        </p:blipFill>
        <p:spPr>
          <a:xfrm>
            <a:off x="355600" y="805142"/>
            <a:ext cx="4597400" cy="1967486"/>
          </a:xfrm>
          <a:prstGeom prst="rect">
            <a:avLst/>
          </a:prstGeom>
        </p:spPr>
      </p:pic>
      <p:pic>
        <p:nvPicPr>
          <p:cNvPr id="8" name="Picture 7">
            <a:extLst>
              <a:ext uri="{FF2B5EF4-FFF2-40B4-BE49-F238E27FC236}">
                <a16:creationId xmlns:a16="http://schemas.microsoft.com/office/drawing/2014/main" id="{57854E4B-E575-385F-F57A-33F69B2562F1}"/>
              </a:ext>
            </a:extLst>
          </p:cNvPr>
          <p:cNvPicPr>
            <a:picLocks noChangeAspect="1"/>
          </p:cNvPicPr>
          <p:nvPr/>
        </p:nvPicPr>
        <p:blipFill>
          <a:blip r:embed="rId4"/>
          <a:stretch>
            <a:fillRect/>
          </a:stretch>
        </p:blipFill>
        <p:spPr>
          <a:xfrm>
            <a:off x="5195706" y="1609725"/>
            <a:ext cx="3281544" cy="4134438"/>
          </a:xfrm>
          <a:prstGeom prst="rect">
            <a:avLst/>
          </a:prstGeom>
        </p:spPr>
      </p:pic>
      <p:pic>
        <p:nvPicPr>
          <p:cNvPr id="9" name="Picture 10" descr="Text&#10;&#10;Description automatically generated">
            <a:extLst>
              <a:ext uri="{FF2B5EF4-FFF2-40B4-BE49-F238E27FC236}">
                <a16:creationId xmlns:a16="http://schemas.microsoft.com/office/drawing/2014/main" id="{7873B182-394F-8405-739D-241E9015A709}"/>
              </a:ext>
            </a:extLst>
          </p:cNvPr>
          <p:cNvPicPr>
            <a:picLocks noChangeAspect="1"/>
          </p:cNvPicPr>
          <p:nvPr/>
        </p:nvPicPr>
        <p:blipFill rotWithShape="1">
          <a:blip r:embed="rId5"/>
          <a:srcRect t="74034"/>
          <a:stretch/>
        </p:blipFill>
        <p:spPr>
          <a:xfrm>
            <a:off x="5232854" y="805730"/>
            <a:ext cx="6317341" cy="746812"/>
          </a:xfrm>
          <a:prstGeom prst="rect">
            <a:avLst/>
          </a:prstGeom>
        </p:spPr>
      </p:pic>
      <p:pic>
        <p:nvPicPr>
          <p:cNvPr id="11" name="Picture 10">
            <a:extLst>
              <a:ext uri="{FF2B5EF4-FFF2-40B4-BE49-F238E27FC236}">
                <a16:creationId xmlns:a16="http://schemas.microsoft.com/office/drawing/2014/main" id="{A553BD84-89C9-0F56-5E93-A7FC97821CFB}"/>
              </a:ext>
            </a:extLst>
          </p:cNvPr>
          <p:cNvPicPr>
            <a:picLocks noChangeAspect="1"/>
          </p:cNvPicPr>
          <p:nvPr/>
        </p:nvPicPr>
        <p:blipFill>
          <a:blip r:embed="rId6"/>
          <a:stretch>
            <a:fillRect/>
          </a:stretch>
        </p:blipFill>
        <p:spPr>
          <a:xfrm>
            <a:off x="8634231" y="1757255"/>
            <a:ext cx="3281544" cy="3986908"/>
          </a:xfrm>
          <a:prstGeom prst="rect">
            <a:avLst/>
          </a:prstGeom>
        </p:spPr>
      </p:pic>
    </p:spTree>
    <p:extLst>
      <p:ext uri="{BB962C8B-B14F-4D97-AF65-F5344CB8AC3E}">
        <p14:creationId xmlns:p14="http://schemas.microsoft.com/office/powerpoint/2010/main" val="732432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Hospice Facilites </a:t>
            </a:r>
            <a:endParaRPr lang="en-US" sz="2400" b="1" dirty="0">
              <a:cs typeface="Calibri"/>
            </a:endParaRPr>
          </a:p>
        </p:txBody>
      </p:sp>
      <p:pic>
        <p:nvPicPr>
          <p:cNvPr id="6" name="Picture 6" descr="Chart, bar chart&#10;&#10;Description automatically generated">
            <a:extLst>
              <a:ext uri="{FF2B5EF4-FFF2-40B4-BE49-F238E27FC236}">
                <a16:creationId xmlns:a16="http://schemas.microsoft.com/office/drawing/2014/main" id="{3F5B4EAF-DC2E-4267-08B3-38CE905C1C00}"/>
              </a:ext>
            </a:extLst>
          </p:cNvPr>
          <p:cNvPicPr>
            <a:picLocks noChangeAspect="1"/>
          </p:cNvPicPr>
          <p:nvPr/>
        </p:nvPicPr>
        <p:blipFill>
          <a:blip r:embed="rId2"/>
          <a:stretch>
            <a:fillRect/>
          </a:stretch>
        </p:blipFill>
        <p:spPr>
          <a:xfrm>
            <a:off x="375715" y="1129562"/>
            <a:ext cx="3886200" cy="2989690"/>
          </a:xfrm>
          <a:prstGeom prst="rect">
            <a:avLst/>
          </a:prstGeom>
        </p:spPr>
      </p:pic>
      <p:sp>
        <p:nvSpPr>
          <p:cNvPr id="8" name="TextBox 7">
            <a:extLst>
              <a:ext uri="{FF2B5EF4-FFF2-40B4-BE49-F238E27FC236}">
                <a16:creationId xmlns:a16="http://schemas.microsoft.com/office/drawing/2014/main" id="{B899B754-46B5-5472-250E-B49C415EB03D}"/>
              </a:ext>
            </a:extLst>
          </p:cNvPr>
          <p:cNvSpPr txBox="1"/>
          <p:nvPr/>
        </p:nvSpPr>
        <p:spPr>
          <a:xfrm>
            <a:off x="311464" y="53176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pic>
        <p:nvPicPr>
          <p:cNvPr id="10" name="Picture 10" descr="Chart&#10;&#10;Description automatically generated">
            <a:extLst>
              <a:ext uri="{FF2B5EF4-FFF2-40B4-BE49-F238E27FC236}">
                <a16:creationId xmlns:a16="http://schemas.microsoft.com/office/drawing/2014/main" id="{266AE184-E77B-1471-95CC-1933C6EF05BA}"/>
              </a:ext>
            </a:extLst>
          </p:cNvPr>
          <p:cNvPicPr>
            <a:picLocks noChangeAspect="1"/>
          </p:cNvPicPr>
          <p:nvPr/>
        </p:nvPicPr>
        <p:blipFill>
          <a:blip r:embed="rId3"/>
          <a:stretch>
            <a:fillRect/>
          </a:stretch>
        </p:blipFill>
        <p:spPr>
          <a:xfrm>
            <a:off x="6565900" y="2388055"/>
            <a:ext cx="3586844" cy="2514382"/>
          </a:xfrm>
          <a:prstGeom prst="rect">
            <a:avLst/>
          </a:prstGeom>
        </p:spPr>
      </p:pic>
      <p:sp>
        <p:nvSpPr>
          <p:cNvPr id="12" name="TextBox 11">
            <a:extLst>
              <a:ext uri="{FF2B5EF4-FFF2-40B4-BE49-F238E27FC236}">
                <a16:creationId xmlns:a16="http://schemas.microsoft.com/office/drawing/2014/main" id="{40A53AF3-D72A-DA87-6E90-27BC15614229}"/>
              </a:ext>
            </a:extLst>
          </p:cNvPr>
          <p:cNvSpPr txBox="1"/>
          <p:nvPr/>
        </p:nvSpPr>
        <p:spPr>
          <a:xfrm>
            <a:off x="6373725" y="4999054"/>
            <a:ext cx="53903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17 components are required to account for a variation of greater than 90% for the Hospice data</a:t>
            </a:r>
          </a:p>
          <a:p>
            <a:r>
              <a:rPr lang="en-US" sz="1200" dirty="0">
                <a:cs typeface="Calibri"/>
              </a:rPr>
              <a:t>Only one clear cluster is visible for the Hospice facilities. Very few data points are present in the 2nd cluster</a:t>
            </a:r>
            <a:endParaRPr lang="en-US" sz="1200">
              <a:cs typeface="Calibri"/>
            </a:endParaRPr>
          </a:p>
        </p:txBody>
      </p:sp>
      <p:pic>
        <p:nvPicPr>
          <p:cNvPr id="13" name="Picture 13" descr="Text&#10;&#10;Description automatically generated">
            <a:extLst>
              <a:ext uri="{FF2B5EF4-FFF2-40B4-BE49-F238E27FC236}">
                <a16:creationId xmlns:a16="http://schemas.microsoft.com/office/drawing/2014/main" id="{80D91898-ED89-FD9F-7EE6-C0F08CC044B9}"/>
              </a:ext>
            </a:extLst>
          </p:cNvPr>
          <p:cNvPicPr>
            <a:picLocks noChangeAspect="1"/>
          </p:cNvPicPr>
          <p:nvPr/>
        </p:nvPicPr>
        <p:blipFill>
          <a:blip r:embed="rId4"/>
          <a:stretch>
            <a:fillRect/>
          </a:stretch>
        </p:blipFill>
        <p:spPr>
          <a:xfrm>
            <a:off x="524328" y="4119252"/>
            <a:ext cx="2743200" cy="1159497"/>
          </a:xfrm>
          <a:prstGeom prst="rect">
            <a:avLst/>
          </a:prstGeom>
        </p:spPr>
      </p:pic>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16" name="Picture 16" descr="Text&#10;&#10;Description automatically generated">
            <a:extLst>
              <a:ext uri="{FF2B5EF4-FFF2-40B4-BE49-F238E27FC236}">
                <a16:creationId xmlns:a16="http://schemas.microsoft.com/office/drawing/2014/main" id="{58E28FB0-F902-3CC0-4100-1ABADBDFA103}"/>
              </a:ext>
            </a:extLst>
          </p:cNvPr>
          <p:cNvPicPr>
            <a:picLocks noChangeAspect="1"/>
          </p:cNvPicPr>
          <p:nvPr/>
        </p:nvPicPr>
        <p:blipFill>
          <a:blip r:embed="rId5"/>
          <a:stretch>
            <a:fillRect/>
          </a:stretch>
        </p:blipFill>
        <p:spPr>
          <a:xfrm>
            <a:off x="6565900" y="1028704"/>
            <a:ext cx="4194628" cy="1262734"/>
          </a:xfrm>
          <a:prstGeom prst="rect">
            <a:avLst/>
          </a:prstGeom>
        </p:spPr>
      </p:pic>
    </p:spTree>
    <p:extLst>
      <p:ext uri="{BB962C8B-B14F-4D97-AF65-F5344CB8AC3E}">
        <p14:creationId xmlns:p14="http://schemas.microsoft.com/office/powerpoint/2010/main" val="334635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Hospice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184464" y="550688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pic>
        <p:nvPicPr>
          <p:cNvPr id="10" name="Picture 10" descr="Chart&#10;&#10;Description automatically generated">
            <a:extLst>
              <a:ext uri="{FF2B5EF4-FFF2-40B4-BE49-F238E27FC236}">
                <a16:creationId xmlns:a16="http://schemas.microsoft.com/office/drawing/2014/main" id="{266AE184-E77B-1471-95CC-1933C6EF05BA}"/>
              </a:ext>
            </a:extLst>
          </p:cNvPr>
          <p:cNvPicPr>
            <a:picLocks noChangeAspect="1"/>
          </p:cNvPicPr>
          <p:nvPr/>
        </p:nvPicPr>
        <p:blipFill>
          <a:blip r:embed="rId2"/>
          <a:stretch>
            <a:fillRect/>
          </a:stretch>
        </p:blipFill>
        <p:spPr>
          <a:xfrm>
            <a:off x="240039" y="2900170"/>
            <a:ext cx="3586844" cy="2514382"/>
          </a:xfrm>
          <a:prstGeom prst="rect">
            <a:avLst/>
          </a:prstGeom>
        </p:spPr>
      </p:pic>
      <p:sp>
        <p:nvSpPr>
          <p:cNvPr id="12" name="TextBox 11">
            <a:extLst>
              <a:ext uri="{FF2B5EF4-FFF2-40B4-BE49-F238E27FC236}">
                <a16:creationId xmlns:a16="http://schemas.microsoft.com/office/drawing/2014/main" id="{40A53AF3-D72A-DA87-6E90-27BC15614229}"/>
              </a:ext>
            </a:extLst>
          </p:cNvPr>
          <p:cNvSpPr txBox="1"/>
          <p:nvPr/>
        </p:nvSpPr>
        <p:spPr>
          <a:xfrm>
            <a:off x="4080933" y="5599217"/>
            <a:ext cx="78710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17 components are required to account for a variation of greater than 90% for the Hospice data</a:t>
            </a:r>
          </a:p>
          <a:p>
            <a:r>
              <a:rPr lang="en-US" sz="1200" dirty="0">
                <a:cs typeface="Calibri"/>
              </a:rPr>
              <a:t>Only one clear cluster is visible for the Hospice facilities. Very few data points are present in the 2nd cluster</a:t>
            </a:r>
          </a:p>
        </p:txBody>
      </p:sp>
      <p:pic>
        <p:nvPicPr>
          <p:cNvPr id="13" name="Picture 13" descr="Text&#10;&#10;Description automatically generated">
            <a:extLst>
              <a:ext uri="{FF2B5EF4-FFF2-40B4-BE49-F238E27FC236}">
                <a16:creationId xmlns:a16="http://schemas.microsoft.com/office/drawing/2014/main" id="{80D91898-ED89-FD9F-7EE6-C0F08CC044B9}"/>
              </a:ext>
            </a:extLst>
          </p:cNvPr>
          <p:cNvPicPr>
            <a:picLocks noChangeAspect="1"/>
          </p:cNvPicPr>
          <p:nvPr/>
        </p:nvPicPr>
        <p:blipFill>
          <a:blip r:embed="rId3"/>
          <a:stretch>
            <a:fillRect/>
          </a:stretch>
        </p:blipFill>
        <p:spPr>
          <a:xfrm>
            <a:off x="311464" y="624953"/>
            <a:ext cx="2743200" cy="1419977"/>
          </a:xfrm>
          <a:prstGeom prst="rect">
            <a:avLst/>
          </a:prstGeom>
        </p:spPr>
      </p:pic>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16" name="Picture 16" descr="Text&#10;&#10;Description automatically generated">
            <a:extLst>
              <a:ext uri="{FF2B5EF4-FFF2-40B4-BE49-F238E27FC236}">
                <a16:creationId xmlns:a16="http://schemas.microsoft.com/office/drawing/2014/main" id="{58E28FB0-F902-3CC0-4100-1ABADBDFA103}"/>
              </a:ext>
            </a:extLst>
          </p:cNvPr>
          <p:cNvPicPr>
            <a:picLocks noChangeAspect="1"/>
          </p:cNvPicPr>
          <p:nvPr/>
        </p:nvPicPr>
        <p:blipFill rotWithShape="1">
          <a:blip r:embed="rId4"/>
          <a:srcRect t="70376"/>
          <a:stretch/>
        </p:blipFill>
        <p:spPr>
          <a:xfrm>
            <a:off x="284401" y="2044930"/>
            <a:ext cx="3796532" cy="744730"/>
          </a:xfrm>
          <a:prstGeom prst="rect">
            <a:avLst/>
          </a:prstGeom>
        </p:spPr>
      </p:pic>
      <p:pic>
        <p:nvPicPr>
          <p:cNvPr id="4" name="Picture 3">
            <a:extLst>
              <a:ext uri="{FF2B5EF4-FFF2-40B4-BE49-F238E27FC236}">
                <a16:creationId xmlns:a16="http://schemas.microsoft.com/office/drawing/2014/main" id="{23EAAC7E-3379-921C-7164-8ECFA3EC70DD}"/>
              </a:ext>
            </a:extLst>
          </p:cNvPr>
          <p:cNvPicPr>
            <a:picLocks noChangeAspect="1"/>
          </p:cNvPicPr>
          <p:nvPr/>
        </p:nvPicPr>
        <p:blipFill>
          <a:blip r:embed="rId5"/>
          <a:stretch>
            <a:fillRect/>
          </a:stretch>
        </p:blipFill>
        <p:spPr>
          <a:xfrm>
            <a:off x="4350055" y="1117853"/>
            <a:ext cx="3796532" cy="4368202"/>
          </a:xfrm>
          <a:prstGeom prst="rect">
            <a:avLst/>
          </a:prstGeom>
        </p:spPr>
      </p:pic>
      <p:pic>
        <p:nvPicPr>
          <p:cNvPr id="7" name="Picture 6">
            <a:extLst>
              <a:ext uri="{FF2B5EF4-FFF2-40B4-BE49-F238E27FC236}">
                <a16:creationId xmlns:a16="http://schemas.microsoft.com/office/drawing/2014/main" id="{80FCA59F-00FE-29B0-B427-E5C50F8EA647}"/>
              </a:ext>
            </a:extLst>
          </p:cNvPr>
          <p:cNvPicPr>
            <a:picLocks noChangeAspect="1"/>
          </p:cNvPicPr>
          <p:nvPr/>
        </p:nvPicPr>
        <p:blipFill>
          <a:blip r:embed="rId6"/>
          <a:stretch>
            <a:fillRect/>
          </a:stretch>
        </p:blipFill>
        <p:spPr>
          <a:xfrm>
            <a:off x="8415708" y="1109866"/>
            <a:ext cx="3464827" cy="4443185"/>
          </a:xfrm>
          <a:prstGeom prst="rect">
            <a:avLst/>
          </a:prstGeom>
        </p:spPr>
      </p:pic>
    </p:spTree>
    <p:extLst>
      <p:ext uri="{BB962C8B-B14F-4D97-AF65-F5344CB8AC3E}">
        <p14:creationId xmlns:p14="http://schemas.microsoft.com/office/powerpoint/2010/main" val="987884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Home Health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311464" y="55081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12" name="TextBox 11">
            <a:extLst>
              <a:ext uri="{FF2B5EF4-FFF2-40B4-BE49-F238E27FC236}">
                <a16:creationId xmlns:a16="http://schemas.microsoft.com/office/drawing/2014/main" id="{40A53AF3-D72A-DA87-6E90-27BC15614229}"/>
              </a:ext>
            </a:extLst>
          </p:cNvPr>
          <p:cNvSpPr txBox="1"/>
          <p:nvPr/>
        </p:nvSpPr>
        <p:spPr>
          <a:xfrm>
            <a:off x="6373725" y="4999054"/>
            <a:ext cx="5390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16 components are required to account for a variation of greater than 90% for the Home Health data</a:t>
            </a:r>
          </a:p>
          <a:p>
            <a:r>
              <a:rPr lang="en-US" sz="1200" dirty="0">
                <a:cs typeface="Calibri"/>
              </a:rPr>
              <a:t>Two distinct clusters can be seen in the data</a:t>
            </a:r>
            <a:endParaRPr lang="en-US" dirty="0"/>
          </a:p>
        </p:txBody>
      </p:sp>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3" name="Picture 3" descr="Chart, bar chart&#10;&#10;Description automatically generated">
            <a:extLst>
              <a:ext uri="{FF2B5EF4-FFF2-40B4-BE49-F238E27FC236}">
                <a16:creationId xmlns:a16="http://schemas.microsoft.com/office/drawing/2014/main" id="{025DD7D3-86A9-B38B-6EB9-DB4B5F09B38A}"/>
              </a:ext>
            </a:extLst>
          </p:cNvPr>
          <p:cNvPicPr>
            <a:picLocks noChangeAspect="1"/>
          </p:cNvPicPr>
          <p:nvPr/>
        </p:nvPicPr>
        <p:blipFill>
          <a:blip r:embed="rId2"/>
          <a:stretch>
            <a:fillRect/>
          </a:stretch>
        </p:blipFill>
        <p:spPr>
          <a:xfrm>
            <a:off x="442685" y="1076114"/>
            <a:ext cx="3496128" cy="2855201"/>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5AD36237-CAC3-78AF-0178-A86D6B1EC9C6}"/>
              </a:ext>
            </a:extLst>
          </p:cNvPr>
          <p:cNvPicPr>
            <a:picLocks noChangeAspect="1"/>
          </p:cNvPicPr>
          <p:nvPr/>
        </p:nvPicPr>
        <p:blipFill>
          <a:blip r:embed="rId3"/>
          <a:stretch>
            <a:fillRect/>
          </a:stretch>
        </p:blipFill>
        <p:spPr>
          <a:xfrm>
            <a:off x="388257" y="3959187"/>
            <a:ext cx="3777342" cy="1488699"/>
          </a:xfrm>
          <a:prstGeom prst="rect">
            <a:avLst/>
          </a:prstGeom>
        </p:spPr>
      </p:pic>
      <p:pic>
        <p:nvPicPr>
          <p:cNvPr id="5" name="Picture 6" descr="Chart, scatter chart&#10;&#10;Description automatically generated">
            <a:extLst>
              <a:ext uri="{FF2B5EF4-FFF2-40B4-BE49-F238E27FC236}">
                <a16:creationId xmlns:a16="http://schemas.microsoft.com/office/drawing/2014/main" id="{146EB6F8-DA53-E6D0-7078-F7F1AFDDC409}"/>
              </a:ext>
            </a:extLst>
          </p:cNvPr>
          <p:cNvPicPr>
            <a:picLocks noChangeAspect="1"/>
          </p:cNvPicPr>
          <p:nvPr/>
        </p:nvPicPr>
        <p:blipFill>
          <a:blip r:embed="rId4"/>
          <a:stretch>
            <a:fillRect/>
          </a:stretch>
        </p:blipFill>
        <p:spPr>
          <a:xfrm>
            <a:off x="6556829" y="2367155"/>
            <a:ext cx="3677557" cy="2486546"/>
          </a:xfrm>
          <a:prstGeom prst="rect">
            <a:avLst/>
          </a:prstGeom>
        </p:spPr>
      </p:pic>
      <p:pic>
        <p:nvPicPr>
          <p:cNvPr id="7" name="Picture 8" descr="Text, letter&#10;&#10;Description automatically generated">
            <a:extLst>
              <a:ext uri="{FF2B5EF4-FFF2-40B4-BE49-F238E27FC236}">
                <a16:creationId xmlns:a16="http://schemas.microsoft.com/office/drawing/2014/main" id="{0B53C983-74E1-90A3-0944-215805BCF7E7}"/>
              </a:ext>
            </a:extLst>
          </p:cNvPr>
          <p:cNvPicPr>
            <a:picLocks noChangeAspect="1"/>
          </p:cNvPicPr>
          <p:nvPr/>
        </p:nvPicPr>
        <p:blipFill>
          <a:blip r:embed="rId5"/>
          <a:stretch>
            <a:fillRect/>
          </a:stretch>
        </p:blipFill>
        <p:spPr>
          <a:xfrm>
            <a:off x="6647543" y="1032447"/>
            <a:ext cx="3042557" cy="1309678"/>
          </a:xfrm>
          <a:prstGeom prst="rect">
            <a:avLst/>
          </a:prstGeom>
        </p:spPr>
      </p:pic>
    </p:spTree>
    <p:extLst>
      <p:ext uri="{BB962C8B-B14F-4D97-AF65-F5344CB8AC3E}">
        <p14:creationId xmlns:p14="http://schemas.microsoft.com/office/powerpoint/2010/main" val="16756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r>
              <a:rPr lang="en-US" sz="2800"/>
              <a:t>TYPES OF POST-ACUTE CARE &amp; HOSPICE FACILITIES</a:t>
            </a:r>
            <a:endParaRPr lang="en-US"/>
          </a:p>
        </p:txBody>
      </p:sp>
      <p:sp>
        <p:nvSpPr>
          <p:cNvPr id="4" name="Content Placeholder 3">
            <a:extLst>
              <a:ext uri="{FF2B5EF4-FFF2-40B4-BE49-F238E27FC236}">
                <a16:creationId xmlns:a16="http://schemas.microsoft.com/office/drawing/2014/main" id="{60B9FBC1-2E55-4E10-8B12-C026383C3621}"/>
              </a:ext>
            </a:extLst>
          </p:cNvPr>
          <p:cNvSpPr>
            <a:spLocks noGrp="1"/>
          </p:cNvSpPr>
          <p:nvPr>
            <p:ph idx="1"/>
          </p:nvPr>
        </p:nvSpPr>
        <p:spPr>
          <a:xfrm>
            <a:off x="671707" y="914986"/>
            <a:ext cx="10687459" cy="4766809"/>
          </a:xfrm>
        </p:spPr>
        <p:txBody>
          <a:bodyPr vert="horz" lIns="91440" tIns="45720" rIns="91440" bIns="45720" rtlCol="0" anchor="t">
            <a:noAutofit/>
          </a:bodyPr>
          <a:lstStyle/>
          <a:p>
            <a:pPr marL="609600" lvl="1" indent="0" algn="just">
              <a:spcBef>
                <a:spcPts val="1000"/>
              </a:spcBef>
              <a:spcAft>
                <a:spcPts val="0"/>
              </a:spcAft>
              <a:buFont typeface="Arial"/>
              <a:buNone/>
            </a:pPr>
            <a:endParaRPr lang="en-US" sz="1800">
              <a:latin typeface="Calibri"/>
              <a:cs typeface="Calibri"/>
            </a:endParaRPr>
          </a:p>
          <a:p>
            <a:pPr marL="989965" lvl="1" indent="-380365" algn="just">
              <a:spcBef>
                <a:spcPts val="1000"/>
              </a:spcBef>
              <a:spcAft>
                <a:spcPts val="0"/>
              </a:spcAft>
              <a:buFont typeface="Wingdings"/>
              <a:buChar char="Ø"/>
            </a:pPr>
            <a:endParaRPr lang="en-US" sz="1800">
              <a:latin typeface="Calibri"/>
              <a:cs typeface="Calibri"/>
            </a:endParaRPr>
          </a:p>
          <a:p>
            <a:pPr marL="989965" lvl="1" indent="-380365" algn="just">
              <a:spcBef>
                <a:spcPts val="1000"/>
              </a:spcBef>
              <a:spcAft>
                <a:spcPts val="0"/>
              </a:spcAft>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0" indent="0" algn="just">
              <a:lnSpc>
                <a:spcPct val="90000"/>
              </a:lnSpc>
              <a:spcBef>
                <a:spcPts val="1000"/>
              </a:spcBef>
              <a:spcAft>
                <a:spcPts val="0"/>
              </a:spcAft>
              <a:buNone/>
            </a:pPr>
            <a:endParaRPr lang="en-US" sz="1800"/>
          </a:p>
          <a:p>
            <a:pPr marL="0" indent="0" algn="just">
              <a:lnSpc>
                <a:spcPct val="90000"/>
              </a:lnSpc>
              <a:spcBef>
                <a:spcPts val="1000"/>
              </a:spcBef>
              <a:spcAft>
                <a:spcPts val="0"/>
              </a:spcAft>
              <a:buNone/>
            </a:pPr>
            <a:endParaRPr lang="en-US" sz="1800"/>
          </a:p>
        </p:txBody>
      </p:sp>
      <p:sp>
        <p:nvSpPr>
          <p:cNvPr id="5" name="Content Placeholder 2">
            <a:extLst>
              <a:ext uri="{FF2B5EF4-FFF2-40B4-BE49-F238E27FC236}">
                <a16:creationId xmlns:a16="http://schemas.microsoft.com/office/drawing/2014/main" id="{A6B0A42E-E7FB-95AE-F182-408BA8A95E19}"/>
              </a:ext>
            </a:extLst>
          </p:cNvPr>
          <p:cNvSpPr txBox="1">
            <a:spLocks/>
          </p:cNvSpPr>
          <p:nvPr/>
        </p:nvSpPr>
        <p:spPr>
          <a:xfrm>
            <a:off x="738414" y="1472115"/>
            <a:ext cx="10515600" cy="4621694"/>
          </a:xfrm>
          <a:prstGeom prst="rect">
            <a:avLst/>
          </a:prstGeom>
        </p:spPr>
        <p:txBody>
          <a:bodyPr vert="horz" lIns="91440" tIns="45720" rIns="91440" bIns="45720" rtlCol="0" anchor="t">
            <a:no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just">
              <a:buFont typeface="+mj-lt"/>
              <a:buNone/>
            </a:pPr>
            <a:r>
              <a:rPr lang="en-US" sz="1800" b="1" dirty="0">
                <a:ea typeface="+mn-lt"/>
                <a:cs typeface="+mn-lt"/>
              </a:rPr>
              <a:t>Skilled Nursing Facility(SNF) </a:t>
            </a:r>
          </a:p>
          <a:p>
            <a:pPr marL="456565" indent="-456565" algn="just">
              <a:lnSpc>
                <a:spcPct val="110000"/>
              </a:lnSpc>
              <a:buChar char="•"/>
            </a:pPr>
            <a:r>
              <a:rPr lang="en-US" sz="1600" dirty="0">
                <a:ea typeface="+mn-lt"/>
                <a:cs typeface="+mn-lt"/>
              </a:rPr>
              <a:t>An in-patient treatment and rehabilitation facility with trained medical professionals that include licensed nurses, physical and occupational therapists among others </a:t>
            </a:r>
            <a:r>
              <a:rPr lang="en-US" sz="1600" baseline="30000" dirty="0">
                <a:ea typeface="+mn-lt"/>
                <a:cs typeface="+mn-lt"/>
              </a:rPr>
              <a:t>2</a:t>
            </a:r>
            <a:r>
              <a:rPr lang="en-US" sz="1600" dirty="0">
                <a:ea typeface="+mn-lt"/>
                <a:cs typeface="+mn-lt"/>
              </a:rPr>
              <a:t>.</a:t>
            </a:r>
            <a:endParaRPr lang="en-US" sz="1600" i="1" dirty="0">
              <a:ea typeface="+mn-lt"/>
              <a:cs typeface="+mn-lt"/>
            </a:endParaRPr>
          </a:p>
          <a:p>
            <a:pPr marL="0" indent="0" algn="just">
              <a:buNone/>
            </a:pPr>
            <a:r>
              <a:rPr lang="en-US" sz="1800" b="1" dirty="0">
                <a:ea typeface="+mn-lt"/>
                <a:cs typeface="+mn-lt"/>
              </a:rPr>
              <a:t>Home Health Care (HH) </a:t>
            </a:r>
          </a:p>
          <a:p>
            <a:pPr marL="456565" indent="-456565" algn="just">
              <a:lnSpc>
                <a:spcPct val="110000"/>
              </a:lnSpc>
              <a:buClr>
                <a:srgbClr val="808080"/>
              </a:buClr>
              <a:buFont typeface="Arial,Sans-Serif"/>
              <a:buChar char="•"/>
            </a:pPr>
            <a:r>
              <a:rPr lang="en-US" sz="1600" dirty="0">
                <a:ea typeface="+mn-lt"/>
                <a:cs typeface="+mn-lt"/>
              </a:rPr>
              <a:t>Health care services that can be provided at a patient's home for an illness or injury </a:t>
            </a:r>
            <a:r>
              <a:rPr lang="en-US" sz="1600" baseline="30000" dirty="0">
                <a:ea typeface="+mn-lt"/>
                <a:cs typeface="+mn-lt"/>
              </a:rPr>
              <a:t>3.</a:t>
            </a:r>
          </a:p>
          <a:p>
            <a:pPr marL="0" indent="0" algn="just">
              <a:buNone/>
            </a:pPr>
            <a:r>
              <a:rPr lang="en-US" sz="1800" b="1" dirty="0">
                <a:ea typeface="+mn-lt"/>
                <a:cs typeface="+mn-lt"/>
              </a:rPr>
              <a:t>Hospice care (HOS)</a:t>
            </a:r>
            <a:endParaRPr lang="en-US" dirty="0"/>
          </a:p>
          <a:p>
            <a:pPr marL="456565" indent="-456565" algn="just">
              <a:lnSpc>
                <a:spcPct val="110000"/>
              </a:lnSpc>
              <a:buFont typeface="Arial"/>
              <a:buChar char="•"/>
            </a:pPr>
            <a:r>
              <a:rPr lang="en-US" sz="1600" dirty="0">
                <a:ea typeface="+mn-lt"/>
                <a:cs typeface="Calibri"/>
              </a:rPr>
              <a:t>Services that focus on end-of-life care which can be provided at home or in facilities that provide care, comfort and quality of life to terminal patients </a:t>
            </a:r>
            <a:r>
              <a:rPr lang="en-US" sz="1600" baseline="30000" dirty="0">
                <a:ea typeface="+mn-lt"/>
                <a:cs typeface="Calibri"/>
              </a:rPr>
              <a:t>4</a:t>
            </a:r>
            <a:r>
              <a:rPr lang="en-US" sz="1600" dirty="0">
                <a:ea typeface="+mn-lt"/>
                <a:cs typeface="Calibri"/>
              </a:rPr>
              <a:t>. </a:t>
            </a:r>
          </a:p>
          <a:p>
            <a:pPr marL="0" indent="0" algn="just">
              <a:buNone/>
            </a:pPr>
            <a:endParaRPr lang="en-US" sz="1600" dirty="0">
              <a:ea typeface="+mn-lt"/>
              <a:cs typeface="Calibri"/>
            </a:endParaRPr>
          </a:p>
          <a:p>
            <a:pPr marL="456565" indent="-456565" algn="just">
              <a:lnSpc>
                <a:spcPct val="110000"/>
              </a:lnSpc>
              <a:buClr>
                <a:srgbClr val="808080"/>
              </a:buClr>
              <a:buFont typeface="Arial"/>
              <a:buChar char="•"/>
            </a:pPr>
            <a:endParaRPr lang="en-US" sz="1600" dirty="0">
              <a:ea typeface="+mn-lt"/>
              <a:cs typeface="Calibri"/>
            </a:endParaRPr>
          </a:p>
        </p:txBody>
      </p:sp>
    </p:spTree>
    <p:extLst>
      <p:ext uri="{BB962C8B-B14F-4D97-AF65-F5344CB8AC3E}">
        <p14:creationId xmlns:p14="http://schemas.microsoft.com/office/powerpoint/2010/main" val="40249396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Home Health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167469" y="5594140"/>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12" name="TextBox 11">
            <a:extLst>
              <a:ext uri="{FF2B5EF4-FFF2-40B4-BE49-F238E27FC236}">
                <a16:creationId xmlns:a16="http://schemas.microsoft.com/office/drawing/2014/main" id="{40A53AF3-D72A-DA87-6E90-27BC15614229}"/>
              </a:ext>
            </a:extLst>
          </p:cNvPr>
          <p:cNvSpPr txBox="1"/>
          <p:nvPr/>
        </p:nvSpPr>
        <p:spPr>
          <a:xfrm>
            <a:off x="4255365" y="5270974"/>
            <a:ext cx="5390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16 components are required to account for a variation of greater than 90% for the Home Health data</a:t>
            </a:r>
          </a:p>
          <a:p>
            <a:r>
              <a:rPr lang="en-US" sz="1200" dirty="0">
                <a:cs typeface="Calibri"/>
              </a:rPr>
              <a:t>Two distinct clusters can be seen in the data</a:t>
            </a:r>
            <a:endParaRPr lang="en-US" dirty="0"/>
          </a:p>
        </p:txBody>
      </p:sp>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4" name="Picture 4" descr="Graphical user interface, text&#10;&#10;Description automatically generated">
            <a:extLst>
              <a:ext uri="{FF2B5EF4-FFF2-40B4-BE49-F238E27FC236}">
                <a16:creationId xmlns:a16="http://schemas.microsoft.com/office/drawing/2014/main" id="{5AD36237-CAC3-78AF-0178-A86D6B1EC9C6}"/>
              </a:ext>
            </a:extLst>
          </p:cNvPr>
          <p:cNvPicPr>
            <a:picLocks noChangeAspect="1"/>
          </p:cNvPicPr>
          <p:nvPr/>
        </p:nvPicPr>
        <p:blipFill>
          <a:blip r:embed="rId2"/>
          <a:stretch>
            <a:fillRect/>
          </a:stretch>
        </p:blipFill>
        <p:spPr>
          <a:xfrm>
            <a:off x="396724" y="1116458"/>
            <a:ext cx="3042557" cy="1199110"/>
          </a:xfrm>
          <a:prstGeom prst="rect">
            <a:avLst/>
          </a:prstGeom>
        </p:spPr>
      </p:pic>
      <p:pic>
        <p:nvPicPr>
          <p:cNvPr id="5" name="Picture 6" descr="Chart, scatter chart&#10;&#10;Description automatically generated">
            <a:extLst>
              <a:ext uri="{FF2B5EF4-FFF2-40B4-BE49-F238E27FC236}">
                <a16:creationId xmlns:a16="http://schemas.microsoft.com/office/drawing/2014/main" id="{146EB6F8-DA53-E6D0-7078-F7F1AFDDC409}"/>
              </a:ext>
            </a:extLst>
          </p:cNvPr>
          <p:cNvPicPr>
            <a:picLocks noChangeAspect="1"/>
          </p:cNvPicPr>
          <p:nvPr/>
        </p:nvPicPr>
        <p:blipFill>
          <a:blip r:embed="rId3"/>
          <a:stretch>
            <a:fillRect/>
          </a:stretch>
        </p:blipFill>
        <p:spPr>
          <a:xfrm>
            <a:off x="223754" y="3318861"/>
            <a:ext cx="3215527" cy="2174149"/>
          </a:xfrm>
          <a:prstGeom prst="rect">
            <a:avLst/>
          </a:prstGeom>
        </p:spPr>
      </p:pic>
      <p:pic>
        <p:nvPicPr>
          <p:cNvPr id="7" name="Picture 8" descr="Text, letter&#10;&#10;Description automatically generated">
            <a:extLst>
              <a:ext uri="{FF2B5EF4-FFF2-40B4-BE49-F238E27FC236}">
                <a16:creationId xmlns:a16="http://schemas.microsoft.com/office/drawing/2014/main" id="{0B53C983-74E1-90A3-0944-215805BCF7E7}"/>
              </a:ext>
            </a:extLst>
          </p:cNvPr>
          <p:cNvPicPr>
            <a:picLocks noChangeAspect="1"/>
          </p:cNvPicPr>
          <p:nvPr/>
        </p:nvPicPr>
        <p:blipFill rotWithShape="1">
          <a:blip r:embed="rId4"/>
          <a:srcRect t="73749"/>
          <a:stretch/>
        </p:blipFill>
        <p:spPr>
          <a:xfrm>
            <a:off x="311464" y="2361588"/>
            <a:ext cx="4039005" cy="856144"/>
          </a:xfrm>
          <a:prstGeom prst="rect">
            <a:avLst/>
          </a:prstGeom>
        </p:spPr>
      </p:pic>
      <p:pic>
        <p:nvPicPr>
          <p:cNvPr id="9" name="Picture 8">
            <a:extLst>
              <a:ext uri="{FF2B5EF4-FFF2-40B4-BE49-F238E27FC236}">
                <a16:creationId xmlns:a16="http://schemas.microsoft.com/office/drawing/2014/main" id="{18A55F69-12FA-3129-1217-A1B1ADBBF183}"/>
              </a:ext>
            </a:extLst>
          </p:cNvPr>
          <p:cNvPicPr>
            <a:picLocks noChangeAspect="1"/>
          </p:cNvPicPr>
          <p:nvPr/>
        </p:nvPicPr>
        <p:blipFill>
          <a:blip r:embed="rId5"/>
          <a:stretch>
            <a:fillRect/>
          </a:stretch>
        </p:blipFill>
        <p:spPr>
          <a:xfrm>
            <a:off x="4433708" y="1029732"/>
            <a:ext cx="3788272" cy="4200494"/>
          </a:xfrm>
          <a:prstGeom prst="rect">
            <a:avLst/>
          </a:prstGeom>
        </p:spPr>
      </p:pic>
      <p:pic>
        <p:nvPicPr>
          <p:cNvPr id="11" name="Picture 10">
            <a:extLst>
              <a:ext uri="{FF2B5EF4-FFF2-40B4-BE49-F238E27FC236}">
                <a16:creationId xmlns:a16="http://schemas.microsoft.com/office/drawing/2014/main" id="{5EBA7CAA-6E4A-7257-94F4-60F5B55C4C41}"/>
              </a:ext>
            </a:extLst>
          </p:cNvPr>
          <p:cNvPicPr>
            <a:picLocks noChangeAspect="1"/>
          </p:cNvPicPr>
          <p:nvPr/>
        </p:nvPicPr>
        <p:blipFill>
          <a:blip r:embed="rId6"/>
          <a:stretch>
            <a:fillRect/>
          </a:stretch>
        </p:blipFill>
        <p:spPr>
          <a:xfrm>
            <a:off x="8472714" y="1079194"/>
            <a:ext cx="3368137" cy="4099837"/>
          </a:xfrm>
          <a:prstGeom prst="rect">
            <a:avLst/>
          </a:prstGeom>
        </p:spPr>
      </p:pic>
    </p:spTree>
    <p:extLst>
      <p:ext uri="{BB962C8B-B14F-4D97-AF65-F5344CB8AC3E}">
        <p14:creationId xmlns:p14="http://schemas.microsoft.com/office/powerpoint/2010/main" val="3040154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IRF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311464" y="55081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12" name="TextBox 11">
            <a:extLst>
              <a:ext uri="{FF2B5EF4-FFF2-40B4-BE49-F238E27FC236}">
                <a16:creationId xmlns:a16="http://schemas.microsoft.com/office/drawing/2014/main" id="{40A53AF3-D72A-DA87-6E90-27BC15614229}"/>
              </a:ext>
            </a:extLst>
          </p:cNvPr>
          <p:cNvSpPr txBox="1"/>
          <p:nvPr/>
        </p:nvSpPr>
        <p:spPr>
          <a:xfrm>
            <a:off x="6373725" y="4999054"/>
            <a:ext cx="5390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17 components are required to account for a variation of greater than 90% for the IRF data</a:t>
            </a:r>
          </a:p>
          <a:p>
            <a:r>
              <a:rPr lang="en-US" sz="1200" dirty="0">
                <a:cs typeface="Calibri"/>
              </a:rPr>
              <a:t>Two distinct clusters can be seen in the data</a:t>
            </a:r>
            <a:endParaRPr lang="en-US" dirty="0"/>
          </a:p>
        </p:txBody>
      </p:sp>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6" name="Picture 8" descr="Chart, bar chart&#10;&#10;Description automatically generated">
            <a:extLst>
              <a:ext uri="{FF2B5EF4-FFF2-40B4-BE49-F238E27FC236}">
                <a16:creationId xmlns:a16="http://schemas.microsoft.com/office/drawing/2014/main" id="{D4658E26-325D-FCED-42AA-6F18B5AA9B8F}"/>
              </a:ext>
            </a:extLst>
          </p:cNvPr>
          <p:cNvPicPr>
            <a:picLocks noChangeAspect="1"/>
          </p:cNvPicPr>
          <p:nvPr/>
        </p:nvPicPr>
        <p:blipFill>
          <a:blip r:embed="rId2"/>
          <a:stretch>
            <a:fillRect/>
          </a:stretch>
        </p:blipFill>
        <p:spPr>
          <a:xfrm>
            <a:off x="578757" y="1192590"/>
            <a:ext cx="3677557" cy="2939747"/>
          </a:xfrm>
          <a:prstGeom prst="rect">
            <a:avLst/>
          </a:prstGeom>
        </p:spPr>
      </p:pic>
      <p:pic>
        <p:nvPicPr>
          <p:cNvPr id="9" name="Picture 9" descr="Text&#10;&#10;Description automatically generated">
            <a:extLst>
              <a:ext uri="{FF2B5EF4-FFF2-40B4-BE49-F238E27FC236}">
                <a16:creationId xmlns:a16="http://schemas.microsoft.com/office/drawing/2014/main" id="{4B626B55-7627-3A7E-3F5B-3A8DD4566BA5}"/>
              </a:ext>
            </a:extLst>
          </p:cNvPr>
          <p:cNvPicPr>
            <a:picLocks noChangeAspect="1"/>
          </p:cNvPicPr>
          <p:nvPr/>
        </p:nvPicPr>
        <p:blipFill>
          <a:blip r:embed="rId3"/>
          <a:stretch>
            <a:fillRect/>
          </a:stretch>
        </p:blipFill>
        <p:spPr>
          <a:xfrm>
            <a:off x="497114" y="4175977"/>
            <a:ext cx="3305628" cy="1263759"/>
          </a:xfrm>
          <a:prstGeom prst="rect">
            <a:avLst/>
          </a:prstGeom>
        </p:spPr>
      </p:pic>
      <p:pic>
        <p:nvPicPr>
          <p:cNvPr id="10" name="Picture 10" descr="Chart, scatter chart&#10;&#10;Description automatically generated">
            <a:extLst>
              <a:ext uri="{FF2B5EF4-FFF2-40B4-BE49-F238E27FC236}">
                <a16:creationId xmlns:a16="http://schemas.microsoft.com/office/drawing/2014/main" id="{8937ACC9-4DC1-23A7-6985-0976C2AFE899}"/>
              </a:ext>
            </a:extLst>
          </p:cNvPr>
          <p:cNvPicPr>
            <a:picLocks noChangeAspect="1"/>
          </p:cNvPicPr>
          <p:nvPr/>
        </p:nvPicPr>
        <p:blipFill>
          <a:blip r:embed="rId4"/>
          <a:stretch>
            <a:fillRect/>
          </a:stretch>
        </p:blipFill>
        <p:spPr>
          <a:xfrm>
            <a:off x="6420757" y="2589839"/>
            <a:ext cx="4557485" cy="2277035"/>
          </a:xfrm>
          <a:prstGeom prst="rect">
            <a:avLst/>
          </a:prstGeom>
        </p:spPr>
      </p:pic>
      <p:pic>
        <p:nvPicPr>
          <p:cNvPr id="11" name="Picture 12" descr="Graphical user interface, text, application, email&#10;&#10;Description automatically generated">
            <a:extLst>
              <a:ext uri="{FF2B5EF4-FFF2-40B4-BE49-F238E27FC236}">
                <a16:creationId xmlns:a16="http://schemas.microsoft.com/office/drawing/2014/main" id="{78F734E9-A49E-E64A-39B6-73CE49EB52C1}"/>
              </a:ext>
            </a:extLst>
          </p:cNvPr>
          <p:cNvPicPr>
            <a:picLocks noChangeAspect="1"/>
          </p:cNvPicPr>
          <p:nvPr/>
        </p:nvPicPr>
        <p:blipFill>
          <a:blip r:embed="rId5"/>
          <a:stretch>
            <a:fillRect/>
          </a:stretch>
        </p:blipFill>
        <p:spPr>
          <a:xfrm>
            <a:off x="6520543" y="945118"/>
            <a:ext cx="3559628" cy="1502479"/>
          </a:xfrm>
          <a:prstGeom prst="rect">
            <a:avLst/>
          </a:prstGeom>
        </p:spPr>
      </p:pic>
    </p:spTree>
    <p:extLst>
      <p:ext uri="{BB962C8B-B14F-4D97-AF65-F5344CB8AC3E}">
        <p14:creationId xmlns:p14="http://schemas.microsoft.com/office/powerpoint/2010/main" val="1306169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IRF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311464" y="55081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12" name="TextBox 11">
            <a:extLst>
              <a:ext uri="{FF2B5EF4-FFF2-40B4-BE49-F238E27FC236}">
                <a16:creationId xmlns:a16="http://schemas.microsoft.com/office/drawing/2014/main" id="{40A53AF3-D72A-DA87-6E90-27BC15614229}"/>
              </a:ext>
            </a:extLst>
          </p:cNvPr>
          <p:cNvSpPr txBox="1"/>
          <p:nvPr/>
        </p:nvSpPr>
        <p:spPr>
          <a:xfrm>
            <a:off x="6373725" y="4999054"/>
            <a:ext cx="53903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17 components are required to account for a variation of greater than 90% for the IRF data</a:t>
            </a:r>
          </a:p>
          <a:p>
            <a:r>
              <a:rPr lang="en-US" sz="1200" dirty="0">
                <a:cs typeface="Calibri"/>
              </a:rPr>
              <a:t>Two distinct clusters can be seen in the data</a:t>
            </a:r>
            <a:endParaRPr lang="en-US" dirty="0"/>
          </a:p>
        </p:txBody>
      </p:sp>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9" name="Picture 9" descr="Text&#10;&#10;Description automatically generated">
            <a:extLst>
              <a:ext uri="{FF2B5EF4-FFF2-40B4-BE49-F238E27FC236}">
                <a16:creationId xmlns:a16="http://schemas.microsoft.com/office/drawing/2014/main" id="{4B626B55-7627-3A7E-3F5B-3A8DD4566BA5}"/>
              </a:ext>
            </a:extLst>
          </p:cNvPr>
          <p:cNvPicPr>
            <a:picLocks noChangeAspect="1"/>
          </p:cNvPicPr>
          <p:nvPr/>
        </p:nvPicPr>
        <p:blipFill>
          <a:blip r:embed="rId2"/>
          <a:stretch>
            <a:fillRect/>
          </a:stretch>
        </p:blipFill>
        <p:spPr>
          <a:xfrm>
            <a:off x="405674" y="1116458"/>
            <a:ext cx="2314666" cy="884909"/>
          </a:xfrm>
          <a:prstGeom prst="rect">
            <a:avLst/>
          </a:prstGeom>
        </p:spPr>
      </p:pic>
      <p:pic>
        <p:nvPicPr>
          <p:cNvPr id="10" name="Picture 10" descr="Chart, scatter chart&#10;&#10;Description automatically generated">
            <a:extLst>
              <a:ext uri="{FF2B5EF4-FFF2-40B4-BE49-F238E27FC236}">
                <a16:creationId xmlns:a16="http://schemas.microsoft.com/office/drawing/2014/main" id="{8937ACC9-4DC1-23A7-6985-0976C2AFE899}"/>
              </a:ext>
            </a:extLst>
          </p:cNvPr>
          <p:cNvPicPr>
            <a:picLocks noChangeAspect="1"/>
          </p:cNvPicPr>
          <p:nvPr/>
        </p:nvPicPr>
        <p:blipFill>
          <a:blip r:embed="rId3"/>
          <a:stretch>
            <a:fillRect/>
          </a:stretch>
        </p:blipFill>
        <p:spPr>
          <a:xfrm>
            <a:off x="160235" y="3045184"/>
            <a:ext cx="4320326" cy="2277035"/>
          </a:xfrm>
          <a:prstGeom prst="rect">
            <a:avLst/>
          </a:prstGeom>
        </p:spPr>
      </p:pic>
      <p:pic>
        <p:nvPicPr>
          <p:cNvPr id="11" name="Picture 12" descr="Graphical user interface, text, application, email&#10;&#10;Description automatically generated">
            <a:extLst>
              <a:ext uri="{FF2B5EF4-FFF2-40B4-BE49-F238E27FC236}">
                <a16:creationId xmlns:a16="http://schemas.microsoft.com/office/drawing/2014/main" id="{78F734E9-A49E-E64A-39B6-73CE49EB52C1}"/>
              </a:ext>
            </a:extLst>
          </p:cNvPr>
          <p:cNvPicPr>
            <a:picLocks noChangeAspect="1"/>
          </p:cNvPicPr>
          <p:nvPr/>
        </p:nvPicPr>
        <p:blipFill rotWithShape="1">
          <a:blip r:embed="rId4"/>
          <a:srcRect t="69273"/>
          <a:stretch/>
        </p:blipFill>
        <p:spPr>
          <a:xfrm>
            <a:off x="256902" y="2128174"/>
            <a:ext cx="3822983" cy="884909"/>
          </a:xfrm>
          <a:prstGeom prst="rect">
            <a:avLst/>
          </a:prstGeom>
        </p:spPr>
      </p:pic>
      <p:pic>
        <p:nvPicPr>
          <p:cNvPr id="5" name="Picture 4">
            <a:extLst>
              <a:ext uri="{FF2B5EF4-FFF2-40B4-BE49-F238E27FC236}">
                <a16:creationId xmlns:a16="http://schemas.microsoft.com/office/drawing/2014/main" id="{75B21F22-1B7C-9040-D4ED-89B50D3CAB0D}"/>
              </a:ext>
            </a:extLst>
          </p:cNvPr>
          <p:cNvPicPr>
            <a:picLocks noChangeAspect="1"/>
          </p:cNvPicPr>
          <p:nvPr/>
        </p:nvPicPr>
        <p:blipFill>
          <a:blip r:embed="rId5"/>
          <a:stretch>
            <a:fillRect/>
          </a:stretch>
        </p:blipFill>
        <p:spPr>
          <a:xfrm>
            <a:off x="4621345" y="1079194"/>
            <a:ext cx="3481899" cy="3858566"/>
          </a:xfrm>
          <a:prstGeom prst="rect">
            <a:avLst/>
          </a:prstGeom>
        </p:spPr>
      </p:pic>
      <p:pic>
        <p:nvPicPr>
          <p:cNvPr id="13" name="Picture 12">
            <a:extLst>
              <a:ext uri="{FF2B5EF4-FFF2-40B4-BE49-F238E27FC236}">
                <a16:creationId xmlns:a16="http://schemas.microsoft.com/office/drawing/2014/main" id="{53EE0E04-B201-95E3-6BC1-228922E848F7}"/>
              </a:ext>
            </a:extLst>
          </p:cNvPr>
          <p:cNvPicPr>
            <a:picLocks noChangeAspect="1"/>
          </p:cNvPicPr>
          <p:nvPr/>
        </p:nvPicPr>
        <p:blipFill>
          <a:blip r:embed="rId6"/>
          <a:stretch>
            <a:fillRect/>
          </a:stretch>
        </p:blipFill>
        <p:spPr>
          <a:xfrm>
            <a:off x="8349987" y="1017900"/>
            <a:ext cx="3481899" cy="3917063"/>
          </a:xfrm>
          <a:prstGeom prst="rect">
            <a:avLst/>
          </a:prstGeom>
        </p:spPr>
      </p:pic>
    </p:spTree>
    <p:extLst>
      <p:ext uri="{BB962C8B-B14F-4D97-AF65-F5344CB8AC3E}">
        <p14:creationId xmlns:p14="http://schemas.microsoft.com/office/powerpoint/2010/main" val="860034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LTC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311464" y="55081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12" name="TextBox 11">
            <a:extLst>
              <a:ext uri="{FF2B5EF4-FFF2-40B4-BE49-F238E27FC236}">
                <a16:creationId xmlns:a16="http://schemas.microsoft.com/office/drawing/2014/main" id="{40A53AF3-D72A-DA87-6E90-27BC15614229}"/>
              </a:ext>
            </a:extLst>
          </p:cNvPr>
          <p:cNvSpPr txBox="1"/>
          <p:nvPr/>
        </p:nvSpPr>
        <p:spPr>
          <a:xfrm>
            <a:off x="6373725" y="4999054"/>
            <a:ext cx="53903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15 components are required to account for a variation of greater than 90% for the LTC data</a:t>
            </a:r>
          </a:p>
          <a:p>
            <a:r>
              <a:rPr lang="en-US" sz="1200" dirty="0">
                <a:ea typeface="+mn-lt"/>
                <a:cs typeface="+mn-lt"/>
              </a:rPr>
              <a:t>Only one clear cluster is visible for the Hospice facilities. Very few data points are present in the 2nd cluster</a:t>
            </a:r>
            <a:endParaRPr lang="en-US" dirty="0"/>
          </a:p>
        </p:txBody>
      </p:sp>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6" name="Picture 8" descr="Chart, bar chart&#10;&#10;Description automatically generated">
            <a:extLst>
              <a:ext uri="{FF2B5EF4-FFF2-40B4-BE49-F238E27FC236}">
                <a16:creationId xmlns:a16="http://schemas.microsoft.com/office/drawing/2014/main" id="{3090A9D6-F16B-B8FD-9FFE-7BD26C93419F}"/>
              </a:ext>
            </a:extLst>
          </p:cNvPr>
          <p:cNvPicPr>
            <a:picLocks noChangeAspect="1"/>
          </p:cNvPicPr>
          <p:nvPr/>
        </p:nvPicPr>
        <p:blipFill>
          <a:blip r:embed="rId2"/>
          <a:stretch>
            <a:fillRect/>
          </a:stretch>
        </p:blipFill>
        <p:spPr>
          <a:xfrm>
            <a:off x="578757" y="1147233"/>
            <a:ext cx="3214914" cy="2567818"/>
          </a:xfrm>
          <a:prstGeom prst="rect">
            <a:avLst/>
          </a:prstGeom>
        </p:spPr>
      </p:pic>
      <p:pic>
        <p:nvPicPr>
          <p:cNvPr id="9" name="Picture 9" descr="Text&#10;&#10;Description automatically generated">
            <a:extLst>
              <a:ext uri="{FF2B5EF4-FFF2-40B4-BE49-F238E27FC236}">
                <a16:creationId xmlns:a16="http://schemas.microsoft.com/office/drawing/2014/main" id="{9E124735-FB54-231B-79DE-145F64F97334}"/>
              </a:ext>
            </a:extLst>
          </p:cNvPr>
          <p:cNvPicPr>
            <a:picLocks noChangeAspect="1"/>
          </p:cNvPicPr>
          <p:nvPr/>
        </p:nvPicPr>
        <p:blipFill>
          <a:blip r:embed="rId3"/>
          <a:stretch>
            <a:fillRect/>
          </a:stretch>
        </p:blipFill>
        <p:spPr>
          <a:xfrm>
            <a:off x="315686" y="3819361"/>
            <a:ext cx="3931557" cy="1532490"/>
          </a:xfrm>
          <a:prstGeom prst="rect">
            <a:avLst/>
          </a:prstGeom>
        </p:spPr>
      </p:pic>
      <p:pic>
        <p:nvPicPr>
          <p:cNvPr id="10" name="Picture 10" descr="Text&#10;&#10;Description automatically generated">
            <a:extLst>
              <a:ext uri="{FF2B5EF4-FFF2-40B4-BE49-F238E27FC236}">
                <a16:creationId xmlns:a16="http://schemas.microsoft.com/office/drawing/2014/main" id="{5A1F8A0E-54CC-76C9-3209-71B571E39116}"/>
              </a:ext>
            </a:extLst>
          </p:cNvPr>
          <p:cNvPicPr>
            <a:picLocks noChangeAspect="1"/>
          </p:cNvPicPr>
          <p:nvPr/>
        </p:nvPicPr>
        <p:blipFill>
          <a:blip r:embed="rId4"/>
          <a:stretch>
            <a:fillRect/>
          </a:stretch>
        </p:blipFill>
        <p:spPr>
          <a:xfrm>
            <a:off x="6828971" y="1082108"/>
            <a:ext cx="4394199" cy="1682069"/>
          </a:xfrm>
          <a:prstGeom prst="rect">
            <a:avLst/>
          </a:prstGeom>
        </p:spPr>
      </p:pic>
      <p:pic>
        <p:nvPicPr>
          <p:cNvPr id="11" name="Picture 12" descr="Chart, scatter chart&#10;&#10;Description automatically generated">
            <a:extLst>
              <a:ext uri="{FF2B5EF4-FFF2-40B4-BE49-F238E27FC236}">
                <a16:creationId xmlns:a16="http://schemas.microsoft.com/office/drawing/2014/main" id="{7B58F165-E518-7CBD-AD16-89EAC499CE7F}"/>
              </a:ext>
            </a:extLst>
          </p:cNvPr>
          <p:cNvPicPr>
            <a:picLocks noChangeAspect="1"/>
          </p:cNvPicPr>
          <p:nvPr/>
        </p:nvPicPr>
        <p:blipFill>
          <a:blip r:embed="rId5"/>
          <a:stretch>
            <a:fillRect/>
          </a:stretch>
        </p:blipFill>
        <p:spPr>
          <a:xfrm>
            <a:off x="6792685" y="2895835"/>
            <a:ext cx="3360057" cy="2127688"/>
          </a:xfrm>
          <a:prstGeom prst="rect">
            <a:avLst/>
          </a:prstGeom>
        </p:spPr>
      </p:pic>
    </p:spTree>
    <p:extLst>
      <p:ext uri="{BB962C8B-B14F-4D97-AF65-F5344CB8AC3E}">
        <p14:creationId xmlns:p14="http://schemas.microsoft.com/office/powerpoint/2010/main" val="3420855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Clustering LTC Facilites </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311464" y="55081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12" name="TextBox 11">
            <a:extLst>
              <a:ext uri="{FF2B5EF4-FFF2-40B4-BE49-F238E27FC236}">
                <a16:creationId xmlns:a16="http://schemas.microsoft.com/office/drawing/2014/main" id="{40A53AF3-D72A-DA87-6E90-27BC15614229}"/>
              </a:ext>
            </a:extLst>
          </p:cNvPr>
          <p:cNvSpPr txBox="1"/>
          <p:nvPr/>
        </p:nvSpPr>
        <p:spPr>
          <a:xfrm>
            <a:off x="3874365" y="5265754"/>
            <a:ext cx="53903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ea typeface="+mn-lt"/>
                <a:cs typeface="+mn-lt"/>
              </a:rPr>
              <a:t>At least 15 components are required to account for a variation of greater than 90% for the LTC data</a:t>
            </a:r>
          </a:p>
          <a:p>
            <a:r>
              <a:rPr lang="en-US" sz="1200" dirty="0">
                <a:ea typeface="+mn-lt"/>
                <a:cs typeface="+mn-lt"/>
              </a:rPr>
              <a:t>Only one clear cluster is visible for the Hospice facilities. Very few data points are present in the 2nd cluster</a:t>
            </a:r>
            <a:endParaRPr lang="en-US" dirty="0"/>
          </a:p>
        </p:txBody>
      </p:sp>
      <p:sp>
        <p:nvSpPr>
          <p:cNvPr id="14" name="TextBox 13">
            <a:extLst>
              <a:ext uri="{FF2B5EF4-FFF2-40B4-BE49-F238E27FC236}">
                <a16:creationId xmlns:a16="http://schemas.microsoft.com/office/drawing/2014/main" id="{FFCD325E-7262-0038-D06F-A49AF0C81245}"/>
              </a:ext>
            </a:extLst>
          </p:cNvPr>
          <p:cNvSpPr txBox="1"/>
          <p:nvPr/>
        </p:nvSpPr>
        <p:spPr>
          <a:xfrm>
            <a:off x="527485" y="617529"/>
            <a:ext cx="3822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Birch Clustering</a:t>
            </a:r>
            <a:endParaRPr lang="en-US" dirty="0"/>
          </a:p>
        </p:txBody>
      </p:sp>
      <p:sp>
        <p:nvSpPr>
          <p:cNvPr id="15" name="TextBox 14">
            <a:extLst>
              <a:ext uri="{FF2B5EF4-FFF2-40B4-BE49-F238E27FC236}">
                <a16:creationId xmlns:a16="http://schemas.microsoft.com/office/drawing/2014/main" id="{64659AA8-C177-F778-CA45-6A067945FB60}"/>
              </a:ext>
            </a:extLst>
          </p:cNvPr>
          <p:cNvSpPr txBox="1"/>
          <p:nvPr/>
        </p:nvSpPr>
        <p:spPr>
          <a:xfrm>
            <a:off x="7101114" y="66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PCA Visualization</a:t>
            </a:r>
            <a:r>
              <a:rPr lang="en-US" dirty="0"/>
              <a:t>​</a:t>
            </a:r>
          </a:p>
        </p:txBody>
      </p:sp>
      <p:pic>
        <p:nvPicPr>
          <p:cNvPr id="9" name="Picture 9" descr="Text&#10;&#10;Description automatically generated">
            <a:extLst>
              <a:ext uri="{FF2B5EF4-FFF2-40B4-BE49-F238E27FC236}">
                <a16:creationId xmlns:a16="http://schemas.microsoft.com/office/drawing/2014/main" id="{9E124735-FB54-231B-79DE-145F64F97334}"/>
              </a:ext>
            </a:extLst>
          </p:cNvPr>
          <p:cNvPicPr>
            <a:picLocks noChangeAspect="1"/>
          </p:cNvPicPr>
          <p:nvPr/>
        </p:nvPicPr>
        <p:blipFill>
          <a:blip r:embed="rId2"/>
          <a:stretch>
            <a:fillRect/>
          </a:stretch>
        </p:blipFill>
        <p:spPr>
          <a:xfrm>
            <a:off x="473199" y="1079194"/>
            <a:ext cx="3138682" cy="1223434"/>
          </a:xfrm>
          <a:prstGeom prst="rect">
            <a:avLst/>
          </a:prstGeom>
        </p:spPr>
      </p:pic>
      <p:pic>
        <p:nvPicPr>
          <p:cNvPr id="10" name="Picture 10" descr="Text&#10;&#10;Description automatically generated">
            <a:extLst>
              <a:ext uri="{FF2B5EF4-FFF2-40B4-BE49-F238E27FC236}">
                <a16:creationId xmlns:a16="http://schemas.microsoft.com/office/drawing/2014/main" id="{5A1F8A0E-54CC-76C9-3209-71B571E39116}"/>
              </a:ext>
            </a:extLst>
          </p:cNvPr>
          <p:cNvPicPr>
            <a:picLocks noChangeAspect="1"/>
          </p:cNvPicPr>
          <p:nvPr/>
        </p:nvPicPr>
        <p:blipFill rotWithShape="1">
          <a:blip r:embed="rId3"/>
          <a:srcRect t="72554"/>
          <a:stretch/>
        </p:blipFill>
        <p:spPr>
          <a:xfrm>
            <a:off x="362511" y="2407154"/>
            <a:ext cx="3822985" cy="755988"/>
          </a:xfrm>
          <a:prstGeom prst="rect">
            <a:avLst/>
          </a:prstGeom>
        </p:spPr>
      </p:pic>
      <p:pic>
        <p:nvPicPr>
          <p:cNvPr id="11" name="Picture 12" descr="Chart, scatter chart&#10;&#10;Description automatically generated">
            <a:extLst>
              <a:ext uri="{FF2B5EF4-FFF2-40B4-BE49-F238E27FC236}">
                <a16:creationId xmlns:a16="http://schemas.microsoft.com/office/drawing/2014/main" id="{7B58F165-E518-7CBD-AD16-89EAC499CE7F}"/>
              </a:ext>
            </a:extLst>
          </p:cNvPr>
          <p:cNvPicPr>
            <a:picLocks noChangeAspect="1"/>
          </p:cNvPicPr>
          <p:nvPr/>
        </p:nvPicPr>
        <p:blipFill>
          <a:blip r:embed="rId4"/>
          <a:stretch>
            <a:fillRect/>
          </a:stretch>
        </p:blipFill>
        <p:spPr>
          <a:xfrm>
            <a:off x="473199" y="3427258"/>
            <a:ext cx="3360057" cy="2127688"/>
          </a:xfrm>
          <a:prstGeom prst="rect">
            <a:avLst/>
          </a:prstGeom>
        </p:spPr>
      </p:pic>
      <p:pic>
        <p:nvPicPr>
          <p:cNvPr id="4" name="Picture 3">
            <a:extLst>
              <a:ext uri="{FF2B5EF4-FFF2-40B4-BE49-F238E27FC236}">
                <a16:creationId xmlns:a16="http://schemas.microsoft.com/office/drawing/2014/main" id="{D4359395-7FDD-51D0-9E96-5D64B2577050}"/>
              </a:ext>
            </a:extLst>
          </p:cNvPr>
          <p:cNvPicPr>
            <a:picLocks noChangeAspect="1"/>
          </p:cNvPicPr>
          <p:nvPr/>
        </p:nvPicPr>
        <p:blipFill>
          <a:blip r:embed="rId5"/>
          <a:stretch>
            <a:fillRect/>
          </a:stretch>
        </p:blipFill>
        <p:spPr>
          <a:xfrm>
            <a:off x="4404067" y="932772"/>
            <a:ext cx="3822984" cy="4180248"/>
          </a:xfrm>
          <a:prstGeom prst="rect">
            <a:avLst/>
          </a:prstGeom>
        </p:spPr>
      </p:pic>
      <p:pic>
        <p:nvPicPr>
          <p:cNvPr id="7" name="Picture 6">
            <a:extLst>
              <a:ext uri="{FF2B5EF4-FFF2-40B4-BE49-F238E27FC236}">
                <a16:creationId xmlns:a16="http://schemas.microsoft.com/office/drawing/2014/main" id="{707EC19D-AE69-821B-3FDF-2AD4E620FBF3}"/>
              </a:ext>
            </a:extLst>
          </p:cNvPr>
          <p:cNvPicPr>
            <a:picLocks noChangeAspect="1"/>
          </p:cNvPicPr>
          <p:nvPr/>
        </p:nvPicPr>
        <p:blipFill>
          <a:blip r:embed="rId6"/>
          <a:stretch>
            <a:fillRect/>
          </a:stretch>
        </p:blipFill>
        <p:spPr>
          <a:xfrm>
            <a:off x="8445622" y="1029732"/>
            <a:ext cx="3383867" cy="4083288"/>
          </a:xfrm>
          <a:prstGeom prst="rect">
            <a:avLst/>
          </a:prstGeom>
        </p:spPr>
      </p:pic>
    </p:spTree>
    <p:extLst>
      <p:ext uri="{BB962C8B-B14F-4D97-AF65-F5344CB8AC3E}">
        <p14:creationId xmlns:p14="http://schemas.microsoft.com/office/powerpoint/2010/main" val="367034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CB545-A72F-39B1-4006-18B7E73CD4E4}"/>
              </a:ext>
            </a:extLst>
          </p:cNvPr>
          <p:cNvSpPr txBox="1"/>
          <p:nvPr/>
        </p:nvSpPr>
        <p:spPr>
          <a:xfrm>
            <a:off x="708915" y="118601"/>
            <a:ext cx="10209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Conclusion</a:t>
            </a:r>
            <a:endParaRPr lang="en-US" sz="2400" b="1" dirty="0">
              <a:cs typeface="Calibri"/>
            </a:endParaRPr>
          </a:p>
        </p:txBody>
      </p:sp>
      <p:sp>
        <p:nvSpPr>
          <p:cNvPr id="8" name="TextBox 7">
            <a:extLst>
              <a:ext uri="{FF2B5EF4-FFF2-40B4-BE49-F238E27FC236}">
                <a16:creationId xmlns:a16="http://schemas.microsoft.com/office/drawing/2014/main" id="{B899B754-46B5-5472-250E-B49C415EB03D}"/>
              </a:ext>
            </a:extLst>
          </p:cNvPr>
          <p:cNvSpPr txBox="1"/>
          <p:nvPr/>
        </p:nvSpPr>
        <p:spPr>
          <a:xfrm>
            <a:off x="311464" y="5508105"/>
            <a:ext cx="46824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cs typeface="Calibri"/>
              </a:rPr>
              <a:t>Best Silhouette score obtained for n=2 clusters</a:t>
            </a:r>
          </a:p>
          <a:p>
            <a:pPr algn="just"/>
            <a:endParaRPr lang="en-US" sz="1200" dirty="0">
              <a:cs typeface="Calibri"/>
            </a:endParaRPr>
          </a:p>
          <a:p>
            <a:pPr algn="just"/>
            <a:r>
              <a:rPr lang="en-US" sz="1200" dirty="0">
                <a:cs typeface="Calibri"/>
              </a:rPr>
              <a:t>We will proceed with this for Clustering</a:t>
            </a:r>
          </a:p>
        </p:txBody>
      </p:sp>
      <p:sp>
        <p:nvSpPr>
          <p:cNvPr id="3" name="TextBox 2">
            <a:extLst>
              <a:ext uri="{FF2B5EF4-FFF2-40B4-BE49-F238E27FC236}">
                <a16:creationId xmlns:a16="http://schemas.microsoft.com/office/drawing/2014/main" id="{0E16A4FC-1736-4348-F6A5-6FCDB3ED1C38}"/>
              </a:ext>
            </a:extLst>
          </p:cNvPr>
          <p:cNvSpPr txBox="1"/>
          <p:nvPr/>
        </p:nvSpPr>
        <p:spPr>
          <a:xfrm>
            <a:off x="311464" y="703564"/>
            <a:ext cx="11514776"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panose="05000000000000000000" pitchFamily="2" charset="2"/>
              <a:buChar char="v"/>
            </a:pPr>
            <a:r>
              <a:rPr lang="en-US" sz="1600" dirty="0"/>
              <a:t>Exploratory data analysis yielded the following results:</a:t>
            </a:r>
          </a:p>
          <a:p>
            <a:pPr marL="742950" lvl="1" indent="-285750" algn="just">
              <a:buFont typeface="Wingdings" panose="05000000000000000000" pitchFamily="2" charset="2"/>
              <a:buChar char="v"/>
            </a:pPr>
            <a:r>
              <a:rPr lang="en-US" sz="1600" dirty="0"/>
              <a:t>Contrary to expectation, places with the highest population numbers while having a higher number of facilities, do not have the required numbers to provide the same level of access that is available in lesser populated areas.</a:t>
            </a:r>
          </a:p>
          <a:p>
            <a:pPr marL="742950" lvl="1" indent="-285750" algn="just">
              <a:buFont typeface="Wingdings" panose="05000000000000000000" pitchFamily="2" charset="2"/>
              <a:buChar char="v"/>
            </a:pPr>
            <a:r>
              <a:rPr lang="en-US" sz="1600" dirty="0"/>
              <a:t>There is a big difference in the cost of services offered to patients by facilities located in different areas providing the same services. This difference can also be seen in the most commonly performed inpatient and outpatient procedures.</a:t>
            </a:r>
          </a:p>
          <a:p>
            <a:pPr marL="742950" lvl="1" indent="-285750" algn="just">
              <a:buFont typeface="Wingdings" panose="05000000000000000000" pitchFamily="2" charset="2"/>
              <a:buChar char="v"/>
            </a:pPr>
            <a:r>
              <a:rPr lang="en-US" sz="1600" dirty="0"/>
              <a:t>Post acute and Hospice care are more accessible or used by female patients and white patients than any other demographic. </a:t>
            </a:r>
          </a:p>
          <a:p>
            <a:pPr marL="742950" lvl="1" indent="-285750" algn="just">
              <a:buFont typeface="Wingdings" panose="05000000000000000000" pitchFamily="2" charset="2"/>
              <a:buChar char="v"/>
            </a:pPr>
            <a:r>
              <a:rPr lang="en-US" sz="1600" dirty="0"/>
              <a:t>White patients account for more than 80% of the Post acute care and Hospice facility usage in the US (Alternate Hypothesis is true). </a:t>
            </a:r>
          </a:p>
          <a:p>
            <a:pPr marL="742950" lvl="1" indent="-285750" algn="just">
              <a:buFont typeface="Wingdings" panose="05000000000000000000" pitchFamily="2" charset="2"/>
              <a:buChar char="v"/>
            </a:pPr>
            <a:endParaRPr lang="en-US" sz="1600" dirty="0"/>
          </a:p>
          <a:p>
            <a:pPr marL="285750" indent="-285750" algn="just">
              <a:buFont typeface="Wingdings" panose="05000000000000000000" pitchFamily="2" charset="2"/>
              <a:buChar char="v"/>
            </a:pPr>
            <a:r>
              <a:rPr lang="en-US" sz="1600" dirty="0"/>
              <a:t>Clustering analysis was performed for Post acute care and Hospice services only as the demographic data was not available for inpatient and outpatient services. The results showed that:</a:t>
            </a:r>
          </a:p>
          <a:p>
            <a:pPr marL="742950" lvl="1" indent="-285750" algn="just">
              <a:buFont typeface="Wingdings" panose="05000000000000000000" pitchFamily="2" charset="2"/>
              <a:buChar char="v"/>
            </a:pPr>
            <a:r>
              <a:rPr lang="en-US" sz="1600" dirty="0"/>
              <a:t>In case of the more commonly used services such as SNFs, IRFs and Home Health services, there is a definite difference in the patient demographics, services utilized and cost associated with care (Alternate Hypothesis is true). </a:t>
            </a:r>
          </a:p>
          <a:p>
            <a:pPr marL="742950" lvl="1" indent="-285750" algn="just">
              <a:buFont typeface="Wingdings" panose="05000000000000000000" pitchFamily="2" charset="2"/>
              <a:buChar char="v"/>
            </a:pPr>
            <a:r>
              <a:rPr lang="en-US" sz="1600" dirty="0"/>
              <a:t>2 groups of facilities can be observed with some common features in the case of SNFs, IRFs and Home Health services and there are at least 15-17 factors that include a mix of cost of services, patient stay details, population demographics and breadth of services offered for different chronic conditions that influence the level of care available through these facilities.</a:t>
            </a:r>
          </a:p>
          <a:p>
            <a:pPr marL="742950" lvl="1" indent="-285750" algn="just">
              <a:buFont typeface="Wingdings" panose="05000000000000000000" pitchFamily="2" charset="2"/>
              <a:buChar char="v"/>
            </a:pPr>
            <a:r>
              <a:rPr lang="en-US" sz="1600" dirty="0"/>
              <a:t>Since Hospice care and Long term care facilities provide a very defined set of services and are generally fewer in number, There isn’t a significant difference in the services available through them and in the patient demographics which is why almost all of the providers can be grouped into a single cluster (Null Hypothesis is true in this case).</a:t>
            </a:r>
          </a:p>
          <a:p>
            <a:pPr marL="742950" lvl="1" indent="-285750" algn="just">
              <a:buFont typeface="Wingdings" panose="05000000000000000000" pitchFamily="2" charset="2"/>
              <a:buChar char="v"/>
            </a:pPr>
            <a:endParaRPr lang="en-US" sz="1600" dirty="0"/>
          </a:p>
          <a:p>
            <a:pPr marL="742950" lvl="1" indent="-285750" algn="just">
              <a:buFont typeface="Wingdings" panose="05000000000000000000" pitchFamily="2" charset="2"/>
              <a:buChar char="v"/>
            </a:pPr>
            <a:endParaRPr lang="en-US" sz="1600" dirty="0"/>
          </a:p>
          <a:p>
            <a:pPr marL="742950" lvl="1" indent="-285750" algn="just">
              <a:buFont typeface="Wingdings" panose="05000000000000000000" pitchFamily="2" charset="2"/>
              <a:buChar char="v"/>
            </a:pPr>
            <a:endParaRPr lang="en-US" sz="1600" dirty="0"/>
          </a:p>
          <a:p>
            <a:pPr marL="742950" lvl="1" indent="-285750" algn="just">
              <a:buFont typeface="Wingdings" panose="05000000000000000000" pitchFamily="2" charset="2"/>
              <a:buChar char="v"/>
            </a:pPr>
            <a:endParaRPr lang="en-US" sz="1600" dirty="0"/>
          </a:p>
        </p:txBody>
      </p:sp>
    </p:spTree>
    <p:extLst>
      <p:ext uri="{BB962C8B-B14F-4D97-AF65-F5344CB8AC3E}">
        <p14:creationId xmlns:p14="http://schemas.microsoft.com/office/powerpoint/2010/main" val="393568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793750" y="461963"/>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500" b="1" dirty="0">
                <a:cs typeface="Calibri" panose="020F0502020204030204"/>
              </a:rPr>
              <a:t>REFERENCES</a:t>
            </a:r>
            <a:endParaRPr lang="en-US" dirty="0"/>
          </a:p>
          <a:p>
            <a:pPr marL="228600" lvl="1" indent="-228600">
              <a:buAutoNum type="arabicPeriod"/>
            </a:pPr>
            <a:r>
              <a:rPr lang="en-US" sz="1600" i="1" dirty="0" err="1">
                <a:latin typeface="Calibri"/>
                <a:cs typeface="Calibri" panose="020F0502020204030204"/>
              </a:rPr>
              <a:t>Mues</a:t>
            </a:r>
            <a:r>
              <a:rPr lang="en-US" sz="1600" i="1" dirty="0">
                <a:latin typeface="Calibri"/>
                <a:cs typeface="Calibri" panose="020F0502020204030204"/>
              </a:rPr>
              <a:t>, K. E., </a:t>
            </a:r>
            <a:r>
              <a:rPr lang="en-US" sz="1600" i="1" dirty="0" err="1">
                <a:latin typeface="Calibri"/>
                <a:cs typeface="Calibri" panose="020F0502020204030204"/>
              </a:rPr>
              <a:t>Liede</a:t>
            </a:r>
            <a:r>
              <a:rPr lang="en-US" sz="1600" i="1" dirty="0">
                <a:latin typeface="Calibri"/>
                <a:cs typeface="Calibri" panose="020F0502020204030204"/>
              </a:rPr>
              <a:t>, A., Liu, J., Wetmore, J. B., Zaha, R., Bradbury, B. D., Collins, A. J., &amp; Gilbertson, D. T. (2017). Use of the Medicare database in epidemiologic and health services research: a valuable source of real-world evidence on the older and disabled populations in the US. Clinical epidemiology, 9, 267–277 </a:t>
            </a:r>
            <a:r>
              <a:rPr lang="en-US" sz="1600" i="1" dirty="0">
                <a:solidFill>
                  <a:srgbClr val="C00000"/>
                </a:solidFill>
                <a:latin typeface="Calibri"/>
                <a:cs typeface="Calibri" panose="020F0502020204030204"/>
                <a:hlinkClick r:id="rId2"/>
              </a:rPr>
              <a:t>Reference Link</a:t>
            </a:r>
            <a:endParaRPr lang="en-US" sz="1600" dirty="0">
              <a:cs typeface="Calibri" panose="020F0502020204030204"/>
            </a:endParaRPr>
          </a:p>
          <a:p>
            <a:pPr marL="228600" lvl="1" indent="-228600">
              <a:buAutoNum type="arabicPeriod"/>
            </a:pPr>
            <a:r>
              <a:rPr lang="en-US" sz="1600" dirty="0">
                <a:hlinkClick r:id="rId3"/>
              </a:rPr>
              <a:t>https://www.investopedia.com/terms/s/skilled-nursing-facility.asp#:~:text=A%20skilled%20nursing%20facility%20is%20an%20in-patient%20rehabilitation,physical%20and%20occupational%20therapists%2C%20speech%20pathologists%2C%20and%20audiologists</a:t>
            </a:r>
            <a:r>
              <a:rPr lang="en-US" sz="1600" dirty="0"/>
              <a:t>.</a:t>
            </a:r>
            <a:endParaRPr lang="en-US" sz="1600" i="1" dirty="0">
              <a:solidFill>
                <a:srgbClr val="C00000"/>
              </a:solidFill>
              <a:latin typeface="Calibri"/>
              <a:cs typeface="Calibri" panose="020F0502020204030204"/>
            </a:endParaRPr>
          </a:p>
          <a:p>
            <a:pPr marL="228600" lvl="1" indent="-228600">
              <a:buAutoNum type="arabicPeriod"/>
            </a:pPr>
            <a:r>
              <a:rPr lang="en-US" sz="1600" dirty="0">
                <a:hlinkClick r:id="rId4"/>
              </a:rPr>
              <a:t>https://www.medicare.gov/what-medicare-covers/whats-home-health-care#:~:text=Home%20health%20care%20is%20a,skilled%20nursing%20facility%20(SNF</a:t>
            </a:r>
            <a:r>
              <a:rPr lang="en-US" sz="1600" dirty="0"/>
              <a:t>).</a:t>
            </a:r>
          </a:p>
          <a:p>
            <a:pPr marL="228600" lvl="1" indent="-228600">
              <a:buAutoNum type="arabicPeriod"/>
            </a:pPr>
            <a:r>
              <a:rPr lang="en-US" sz="1600" dirty="0">
                <a:hlinkClick r:id="rId5"/>
              </a:rPr>
              <a:t>https://www.nia.nih.gov/health/what-are-palliative-care-and-hospice-care#hospice</a:t>
            </a:r>
            <a:endParaRPr lang="en-US" dirty="0"/>
          </a:p>
          <a:p>
            <a:pPr marL="228600" lvl="1" indent="-228600">
              <a:buAutoNum type="arabicPeriod"/>
            </a:pPr>
            <a:r>
              <a:rPr lang="en-US" sz="1600" dirty="0">
                <a:hlinkClick r:id="rId6"/>
              </a:rPr>
              <a:t>https://www.bacharach.org/what-is-an-irf/</a:t>
            </a:r>
            <a:endParaRPr lang="en-US" dirty="0"/>
          </a:p>
          <a:p>
            <a:pPr marL="228600" lvl="1" indent="-228600">
              <a:buAutoNum type="arabicPeriod"/>
            </a:pPr>
            <a:r>
              <a:rPr lang="en-US" sz="1600" dirty="0">
                <a:hlinkClick r:id="rId7"/>
              </a:rPr>
              <a:t>https://www.cdc.gov/longtermcare/index.html</a:t>
            </a:r>
            <a:endParaRPr lang="en-US" sz="1600" dirty="0"/>
          </a:p>
        </p:txBody>
      </p:sp>
    </p:spTree>
    <p:extLst>
      <p:ext uri="{BB962C8B-B14F-4D97-AF65-F5344CB8AC3E}">
        <p14:creationId xmlns:p14="http://schemas.microsoft.com/office/powerpoint/2010/main" val="2952229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682804"/>
          </a:xfrm>
          <a:prstGeom prst="rect">
            <a:avLst/>
          </a:prstGeom>
        </p:spPr>
        <p:txBody>
          <a:bodyPr vert="horz" lIns="91440" tIns="45720" rIns="91440" bIns="45720" rtlCol="0" anchor="t">
            <a:normAutofit fontScale="62500" lnSpcReduction="20000"/>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500" b="1">
                <a:cs typeface="Calibri"/>
              </a:rPr>
              <a:t>APPENDIX OF CODES</a:t>
            </a:r>
            <a:endParaRPr lang="en-US" sz="1900">
              <a:cs typeface="Calibri" panose="020F0502020204030204"/>
            </a:endParaRPr>
          </a:p>
          <a:p>
            <a:pPr marL="0" indent="0">
              <a:buNone/>
            </a:pPr>
            <a:endParaRPr lang="en-US" sz="1900">
              <a:cs typeface="Calibri" panose="020F0502020204030204"/>
            </a:endParaRPr>
          </a:p>
        </p:txBody>
      </p:sp>
      <p:sp>
        <p:nvSpPr>
          <p:cNvPr id="3" name="Content Placeholder 2">
            <a:extLst>
              <a:ext uri="{FF2B5EF4-FFF2-40B4-BE49-F238E27FC236}">
                <a16:creationId xmlns:a16="http://schemas.microsoft.com/office/drawing/2014/main" id="{91C7FA12-70A2-B5F0-3875-F86FA3BE9930}"/>
              </a:ext>
            </a:extLst>
          </p:cNvPr>
          <p:cNvSpPr txBox="1">
            <a:spLocks/>
          </p:cNvSpPr>
          <p:nvPr/>
        </p:nvSpPr>
        <p:spPr>
          <a:xfrm>
            <a:off x="803646" y="1263547"/>
            <a:ext cx="10415588" cy="4928232"/>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28600" lvl="1" indent="-228600">
              <a:buAutoNum type="arabicPeriod"/>
            </a:pPr>
            <a:r>
              <a:rPr lang="en-US" sz="1600" b="1">
                <a:latin typeface="Calibri"/>
                <a:cs typeface="Calibri"/>
              </a:rPr>
              <a:t>TABLE CREATION IN PYTHON</a:t>
            </a:r>
          </a:p>
          <a:p>
            <a:pPr marL="228600" lvl="1" indent="-228600">
              <a:buAutoNum type="arabicPeriod"/>
            </a:pPr>
            <a:r>
              <a:rPr lang="en-US" sz="1600" b="1">
                <a:latin typeface="Calibri"/>
                <a:cs typeface="Calibri"/>
              </a:rPr>
              <a:t>TABLES DIRECTLY LOADED INTO MARIADB</a:t>
            </a:r>
          </a:p>
          <a:p>
            <a:pPr marL="228600" lvl="1" indent="-228600">
              <a:buAutoNum type="arabicPeriod"/>
            </a:pPr>
            <a:r>
              <a:rPr lang="en-US" sz="1600" b="1">
                <a:latin typeface="Calibri"/>
                <a:cs typeface="Calibri"/>
              </a:rPr>
              <a:t>TABLE CREATION IN MARIADB</a:t>
            </a:r>
          </a:p>
          <a:p>
            <a:pPr marL="228600" lvl="1" indent="-228600">
              <a:buAutoNum type="arabicPeriod"/>
            </a:pPr>
            <a:r>
              <a:rPr lang="en-US" sz="1600" b="1">
                <a:latin typeface="Calibri"/>
                <a:cs typeface="Calibri"/>
              </a:rPr>
              <a:t>DISTRIBUTION OF FACILITIES IN DIFFERENT STATES AND INDIANA CITIES</a:t>
            </a:r>
          </a:p>
          <a:p>
            <a:pPr marL="228600" lvl="1" indent="-228600">
              <a:buAutoNum type="arabicPeriod"/>
            </a:pPr>
            <a:r>
              <a:rPr lang="en-US" sz="1600" b="1">
                <a:latin typeface="Calibri"/>
                <a:cs typeface="Calibri"/>
              </a:rPr>
              <a:t> TOP INDICATIONS BASED ON PATIENT COUNTS FOR INPATIENT AND OUTPATIENT SERVICES</a:t>
            </a:r>
          </a:p>
          <a:p>
            <a:pPr marL="228600" lvl="1" indent="-228600">
              <a:buAutoNum type="arabicPeriod"/>
            </a:pPr>
            <a:r>
              <a:rPr lang="en-US" sz="1600" b="1">
                <a:latin typeface="Calibri"/>
                <a:cs typeface="Calibri"/>
              </a:rPr>
              <a:t>MOST EXPENSIVE INPATIENT AND OUTPATIENT CONDITIONS BY COST</a:t>
            </a:r>
          </a:p>
          <a:p>
            <a:pPr marL="228600" lvl="1" indent="-228600">
              <a:buAutoNum type="arabicPeriod"/>
            </a:pPr>
            <a:r>
              <a:rPr lang="en-US" sz="1600" b="1">
                <a:latin typeface="Calibri"/>
                <a:cs typeface="Calibri"/>
              </a:rPr>
              <a:t>ACCESS TO CARE BY ETHNICITY AT NATIONAL AND STATE LEVELS</a:t>
            </a:r>
          </a:p>
          <a:p>
            <a:pPr marL="228600" lvl="1" indent="-228600">
              <a:buAutoNum type="arabicPeriod"/>
            </a:pPr>
            <a:r>
              <a:rPr lang="en-US" sz="1600" b="1">
                <a:latin typeface="Calibri"/>
                <a:cs typeface="Calibri"/>
              </a:rPr>
              <a:t>RUCA LEVEL DISTRIBUTION OF FACILITIES</a:t>
            </a:r>
          </a:p>
          <a:p>
            <a:pPr marL="0" lvl="1" indent="0">
              <a:buNone/>
            </a:pPr>
            <a:endParaRPr lang="en-US" sz="1600" b="1">
              <a:latin typeface="Calibri"/>
              <a:cs typeface="Calibri"/>
            </a:endParaRPr>
          </a:p>
        </p:txBody>
      </p:sp>
    </p:spTree>
    <p:extLst>
      <p:ext uri="{BB962C8B-B14F-4D97-AF65-F5344CB8AC3E}">
        <p14:creationId xmlns:p14="http://schemas.microsoft.com/office/powerpoint/2010/main" val="3693941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682804"/>
          </a:xfrm>
          <a:prstGeom prst="rect">
            <a:avLst/>
          </a:prstGeom>
        </p:spPr>
        <p:txBody>
          <a:bodyPr vert="horz" lIns="91440" tIns="45720" rIns="91440" bIns="45720" rtlCol="0" anchor="t">
            <a:normAutofit fontScale="62500" lnSpcReduction="20000"/>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buNone/>
            </a:pPr>
            <a:r>
              <a:rPr lang="en-US" sz="3500" b="1">
                <a:cs typeface="Calibri"/>
              </a:rPr>
              <a:t>APPENDIX OF CODES AFTER CLUSTERING</a:t>
            </a:r>
            <a:endParaRPr lang="en-US" sz="1900">
              <a:cs typeface="Calibri" panose="020F0502020204030204"/>
            </a:endParaRPr>
          </a:p>
          <a:p>
            <a:pPr marL="0" indent="0">
              <a:buNone/>
            </a:pPr>
            <a:endParaRPr lang="en-US" sz="1900">
              <a:cs typeface="Calibri" panose="020F0502020204030204"/>
            </a:endParaRPr>
          </a:p>
        </p:txBody>
      </p:sp>
      <p:sp>
        <p:nvSpPr>
          <p:cNvPr id="3" name="Content Placeholder 2">
            <a:extLst>
              <a:ext uri="{FF2B5EF4-FFF2-40B4-BE49-F238E27FC236}">
                <a16:creationId xmlns:a16="http://schemas.microsoft.com/office/drawing/2014/main" id="{91C7FA12-70A2-B5F0-3875-F86FA3BE9930}"/>
              </a:ext>
            </a:extLst>
          </p:cNvPr>
          <p:cNvSpPr txBox="1">
            <a:spLocks/>
          </p:cNvSpPr>
          <p:nvPr/>
        </p:nvSpPr>
        <p:spPr>
          <a:xfrm>
            <a:off x="803646" y="1263547"/>
            <a:ext cx="10415588" cy="4928232"/>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lvl="1" indent="0">
              <a:buNone/>
            </a:pPr>
            <a:endParaRPr lang="en-US" sz="1600" b="1">
              <a:latin typeface="Calibri"/>
              <a:cs typeface="Calibri"/>
            </a:endParaRPr>
          </a:p>
        </p:txBody>
      </p:sp>
      <p:sp>
        <p:nvSpPr>
          <p:cNvPr id="4" name="Content Placeholder 3">
            <a:extLst>
              <a:ext uri="{FF2B5EF4-FFF2-40B4-BE49-F238E27FC236}">
                <a16:creationId xmlns:a16="http://schemas.microsoft.com/office/drawing/2014/main" id="{331C6C7B-79CE-D384-0FC7-F5BA79570142}"/>
              </a:ext>
            </a:extLst>
          </p:cNvPr>
          <p:cNvSpPr>
            <a:spLocks noGrp="1"/>
          </p:cNvSpPr>
          <p:nvPr>
            <p:ph idx="1"/>
          </p:nvPr>
        </p:nvSpPr>
        <p:spPr>
          <a:xfrm>
            <a:off x="838200" y="1081548"/>
            <a:ext cx="10515600" cy="5095415"/>
          </a:xfrm>
        </p:spPr>
        <p:txBody>
          <a:bodyPr vert="horz" lIns="91440" tIns="45720" rIns="91440" bIns="45720" rtlCol="0" anchor="t">
            <a:normAutofit/>
          </a:bodyPr>
          <a:lstStyle/>
          <a:p>
            <a:pPr marL="228600" lvl="1" indent="-228600">
              <a:buAutoNum type="arabicPeriod"/>
            </a:pPr>
            <a:r>
              <a:rPr lang="en-US" sz="1600" b="1">
                <a:latin typeface="Calibri"/>
                <a:cs typeface="Calibri"/>
              </a:rPr>
              <a:t>CLUSTERING SNF FACILITES BY STAY DETAILS, MEDICARE CHARGES, DISTRIBUTION OF PATIENTS BY GENDER, ETHNICITY, CHRONIC CONDITIONS</a:t>
            </a:r>
          </a:p>
          <a:p>
            <a:pPr marL="228600" lvl="1">
              <a:buAutoNum type="arabicPeriod"/>
            </a:pPr>
            <a:r>
              <a:rPr lang="en-US" sz="1600" b="1">
                <a:latin typeface="Calibri"/>
                <a:cs typeface="Calibri"/>
              </a:rPr>
              <a:t>ACCESS TO SNF LEVEL CARE BY ETHNICITY IN INDIANA STATE</a:t>
            </a:r>
            <a:endParaRPr lang="en-US" sz="1600">
              <a:latin typeface="Calibri"/>
              <a:cs typeface="Calibri"/>
            </a:endParaRPr>
          </a:p>
          <a:p>
            <a:pPr marL="228600" lvl="1">
              <a:buAutoNum type="arabicPeriod"/>
            </a:pPr>
            <a:r>
              <a:rPr lang="en-US" sz="1600" b="1">
                <a:latin typeface="Calibri"/>
                <a:cs typeface="Calibri"/>
              </a:rPr>
              <a:t>CLUSTERING</a:t>
            </a:r>
            <a:r>
              <a:rPr lang="en-US" sz="1600" b="1">
                <a:ea typeface="+mn-lt"/>
                <a:cs typeface="+mn-lt"/>
              </a:rPr>
              <a:t> HOME HEALTH FACILITES BY STAY DETAILS, MEDICARE CHARGES, DISTRIBUTION OF PATIENTS BY GENDER, ETHNICITY, CHRONIC</a:t>
            </a:r>
            <a:endParaRPr lang="en-US" sz="1600">
              <a:ea typeface="+mn-lt"/>
              <a:cs typeface="+mn-lt"/>
            </a:endParaRPr>
          </a:p>
          <a:p>
            <a:pPr marL="228600" lvl="1">
              <a:buAutoNum type="arabicPeriod"/>
            </a:pPr>
            <a:r>
              <a:rPr lang="en-US" sz="1600" b="1">
                <a:ea typeface="+mn-lt"/>
                <a:cs typeface="+mn-lt"/>
              </a:rPr>
              <a:t>CLUSTERING HOSPICE FACILITES BY STAY DETAILS, MEDICARE CHARGES, DISTRIBUTION OF PATIENTS BY GENDER, ETHNICITY, CHRONIC CONDITIONS</a:t>
            </a:r>
            <a:endParaRPr lang="en-US" sz="1600">
              <a:ea typeface="+mn-lt"/>
              <a:cs typeface="+mn-lt"/>
            </a:endParaRPr>
          </a:p>
          <a:p>
            <a:pPr marL="228600" lvl="1" indent="-228600">
              <a:buAutoNum type="arabicPeriod"/>
            </a:pPr>
            <a:r>
              <a:rPr lang="en-US" sz="1600" b="1">
                <a:ea typeface="+mn-lt"/>
                <a:cs typeface="+mn-lt"/>
              </a:rPr>
              <a:t>CLUSTERING FOR INPATIENT REHAB FACILITIES IS DONE AMONG MEDICARE CHARGES, GENDER DISTRIBUTION, ETHNICITY AND SOME CHRONIC CONDITION.</a:t>
            </a:r>
          </a:p>
          <a:p>
            <a:pPr marL="228600" lvl="1" indent="-228600">
              <a:buAutoNum type="arabicPeriod"/>
            </a:pPr>
            <a:r>
              <a:rPr lang="en-US" sz="1600" b="1">
                <a:ea typeface="+mn-lt"/>
                <a:cs typeface="+mn-lt"/>
              </a:rPr>
              <a:t>CLUSTERING INPATIENT REHAB FACILITES BY STAY DETAILS, MEDICARE CHARGES, DISTRIBUTION OF PATIENTS BY GENDER, ETHNICITY, CHRONIC CONDITIONS</a:t>
            </a:r>
          </a:p>
          <a:p>
            <a:pPr marL="228600" lvl="1" indent="-228600">
              <a:buAutoNum type="arabicPeriod"/>
            </a:pPr>
            <a:r>
              <a:rPr lang="en-US" sz="1600" b="1">
                <a:ea typeface="+mn-lt"/>
                <a:cs typeface="+mn-lt"/>
              </a:rPr>
              <a:t>CLUSTERING HOME HEALTH FACILITES BY STAY DETAILS, MEDICARE CHARGES, DISTRIBUTION OF PATIENTS BY GENDER, ETHNICITY, CHRONIC CONDITIONS</a:t>
            </a:r>
          </a:p>
          <a:p>
            <a:pPr marL="228600" lvl="1" indent="-228600">
              <a:buAutoNum type="arabicPeriod"/>
            </a:pPr>
            <a:r>
              <a:rPr lang="en-US" sz="1600" b="1">
                <a:ea typeface="+mn-lt"/>
                <a:cs typeface="+mn-lt"/>
              </a:rPr>
              <a:t>C</a:t>
            </a:r>
            <a:r>
              <a:rPr lang="en-US" sz="1600" b="1">
                <a:cs typeface="Calibri"/>
              </a:rPr>
              <a:t>LUSTERING LONGTERM CARE FACILITES BY STAY DETAILS, MEDICARE CHARGES, DISTRIBUTION OF PATIENTS BY GENDER, ETHNICITY, CHRONIC CONDITIONS</a:t>
            </a:r>
          </a:p>
          <a:p>
            <a:endParaRPr lang="en-US" sz="1600">
              <a:cs typeface="Calibri"/>
            </a:endParaRPr>
          </a:p>
        </p:txBody>
      </p:sp>
    </p:spTree>
    <p:extLst>
      <p:ext uri="{BB962C8B-B14F-4D97-AF65-F5344CB8AC3E}">
        <p14:creationId xmlns:p14="http://schemas.microsoft.com/office/powerpoint/2010/main" val="3686873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lnSpc>
                <a:spcPct val="90000"/>
              </a:lnSpc>
              <a:spcBef>
                <a:spcPct val="0"/>
              </a:spcBef>
              <a:spcAft>
                <a:spcPts val="0"/>
              </a:spcAft>
              <a:buNone/>
            </a:pPr>
            <a:r>
              <a:rPr lang="en-US" sz="2800"/>
              <a:t>TABLE CREATION IN PYTHON</a:t>
            </a:r>
          </a:p>
          <a:p>
            <a:pPr marL="0" indent="0" algn="ctr">
              <a:buNone/>
            </a:pPr>
            <a:endParaRPr lang="en-US" sz="3500" b="1">
              <a:cs typeface="Calibri"/>
            </a:endParaRP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Font typeface="Wingdings" charset="2"/>
              <a:buNone/>
            </a:pPr>
            <a:endParaRPr lang="en-US" sz="1900">
              <a:cs typeface="Calibri" panose="020F0502020204030204"/>
            </a:endParaRPr>
          </a:p>
        </p:txBody>
      </p:sp>
      <p:pic>
        <p:nvPicPr>
          <p:cNvPr id="2" name="Picture 2" descr="Graphical user interface, text, application, email&#10;&#10;Description automatically generated">
            <a:extLst>
              <a:ext uri="{FF2B5EF4-FFF2-40B4-BE49-F238E27FC236}">
                <a16:creationId xmlns:a16="http://schemas.microsoft.com/office/drawing/2014/main" id="{91B1D28D-76C7-31C2-EB81-34074CBEFF49}"/>
              </a:ext>
            </a:extLst>
          </p:cNvPr>
          <p:cNvPicPr>
            <a:picLocks noChangeAspect="1"/>
          </p:cNvPicPr>
          <p:nvPr/>
        </p:nvPicPr>
        <p:blipFill>
          <a:blip r:embed="rId2"/>
          <a:stretch>
            <a:fillRect/>
          </a:stretch>
        </p:blipFill>
        <p:spPr>
          <a:xfrm>
            <a:off x="765958" y="1009905"/>
            <a:ext cx="8423563" cy="4699644"/>
          </a:xfrm>
          <a:prstGeom prst="rect">
            <a:avLst/>
          </a:prstGeom>
        </p:spPr>
      </p:pic>
    </p:spTree>
    <p:extLst>
      <p:ext uri="{BB962C8B-B14F-4D97-AF65-F5344CB8AC3E}">
        <p14:creationId xmlns:p14="http://schemas.microsoft.com/office/powerpoint/2010/main" val="191684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r>
              <a:rPr lang="en-US" sz="2800"/>
              <a:t>TYPES OF POST-ACUTE CARE &amp; HOSPICE FACILITIES</a:t>
            </a:r>
            <a:endParaRPr lang="en-US"/>
          </a:p>
        </p:txBody>
      </p:sp>
      <p:sp>
        <p:nvSpPr>
          <p:cNvPr id="4" name="Content Placeholder 3">
            <a:extLst>
              <a:ext uri="{FF2B5EF4-FFF2-40B4-BE49-F238E27FC236}">
                <a16:creationId xmlns:a16="http://schemas.microsoft.com/office/drawing/2014/main" id="{60B9FBC1-2E55-4E10-8B12-C026383C3621}"/>
              </a:ext>
            </a:extLst>
          </p:cNvPr>
          <p:cNvSpPr>
            <a:spLocks noGrp="1"/>
          </p:cNvSpPr>
          <p:nvPr>
            <p:ph idx="1"/>
          </p:nvPr>
        </p:nvSpPr>
        <p:spPr>
          <a:xfrm>
            <a:off x="671707" y="914986"/>
            <a:ext cx="10687459" cy="4766809"/>
          </a:xfrm>
        </p:spPr>
        <p:txBody>
          <a:bodyPr vert="horz" lIns="91440" tIns="45720" rIns="91440" bIns="45720" rtlCol="0" anchor="t">
            <a:noAutofit/>
          </a:bodyPr>
          <a:lstStyle/>
          <a:p>
            <a:pPr marL="609600" lvl="1" indent="0" algn="just">
              <a:spcBef>
                <a:spcPts val="1000"/>
              </a:spcBef>
              <a:spcAft>
                <a:spcPts val="0"/>
              </a:spcAft>
              <a:buFont typeface="Arial"/>
              <a:buNone/>
            </a:pPr>
            <a:endParaRPr lang="en-US" sz="1800">
              <a:latin typeface="Calibri"/>
              <a:cs typeface="Calibri"/>
            </a:endParaRPr>
          </a:p>
          <a:p>
            <a:pPr marL="989965" lvl="1" indent="-380365" algn="just">
              <a:spcBef>
                <a:spcPts val="1000"/>
              </a:spcBef>
              <a:spcAft>
                <a:spcPts val="0"/>
              </a:spcAft>
              <a:buFont typeface="Wingdings"/>
              <a:buChar char="Ø"/>
            </a:pPr>
            <a:endParaRPr lang="en-US" sz="1800">
              <a:latin typeface="Calibri"/>
              <a:cs typeface="Calibri"/>
            </a:endParaRPr>
          </a:p>
          <a:p>
            <a:pPr marL="989965" lvl="1" indent="-380365" algn="just">
              <a:spcBef>
                <a:spcPts val="1000"/>
              </a:spcBef>
              <a:spcAft>
                <a:spcPts val="0"/>
              </a:spcAft>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Wingdings"/>
              <a:buChar char="Ø"/>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456565" indent="-456565" algn="just">
              <a:spcBef>
                <a:spcPts val="1000"/>
              </a:spcBef>
              <a:spcAft>
                <a:spcPts val="0"/>
              </a:spcAft>
              <a:buClr>
                <a:srgbClr val="808080"/>
              </a:buClr>
              <a:buFont typeface="Arial"/>
              <a:buAutoNum type="arabicPeriod"/>
            </a:pPr>
            <a:endParaRPr lang="en-US" sz="1800">
              <a:latin typeface="Calibri"/>
              <a:cs typeface="Calibri"/>
            </a:endParaRPr>
          </a:p>
          <a:p>
            <a:pPr marL="0" indent="0" algn="just">
              <a:lnSpc>
                <a:spcPct val="90000"/>
              </a:lnSpc>
              <a:spcBef>
                <a:spcPts val="1000"/>
              </a:spcBef>
              <a:spcAft>
                <a:spcPts val="0"/>
              </a:spcAft>
              <a:buNone/>
            </a:pPr>
            <a:endParaRPr lang="en-US" sz="1800"/>
          </a:p>
          <a:p>
            <a:pPr marL="0" indent="0" algn="just">
              <a:lnSpc>
                <a:spcPct val="90000"/>
              </a:lnSpc>
              <a:spcBef>
                <a:spcPts val="1000"/>
              </a:spcBef>
              <a:spcAft>
                <a:spcPts val="0"/>
              </a:spcAft>
              <a:buNone/>
            </a:pPr>
            <a:endParaRPr lang="en-US" sz="1800"/>
          </a:p>
        </p:txBody>
      </p:sp>
      <p:sp>
        <p:nvSpPr>
          <p:cNvPr id="5" name="Content Placeholder 2">
            <a:extLst>
              <a:ext uri="{FF2B5EF4-FFF2-40B4-BE49-F238E27FC236}">
                <a16:creationId xmlns:a16="http://schemas.microsoft.com/office/drawing/2014/main" id="{A6B0A42E-E7FB-95AE-F182-408BA8A95E19}"/>
              </a:ext>
            </a:extLst>
          </p:cNvPr>
          <p:cNvSpPr txBox="1">
            <a:spLocks/>
          </p:cNvSpPr>
          <p:nvPr/>
        </p:nvSpPr>
        <p:spPr>
          <a:xfrm>
            <a:off x="738414" y="1521595"/>
            <a:ext cx="10515600" cy="4572214"/>
          </a:xfrm>
          <a:prstGeom prst="rect">
            <a:avLst/>
          </a:prstGeom>
        </p:spPr>
        <p:txBody>
          <a:bodyPr vert="horz" lIns="91440" tIns="45720" rIns="91440" bIns="45720" rtlCol="0" anchor="t">
            <a:noAutofit/>
          </a:bodyPr>
          <a:lstStyle>
            <a:lvl1pPr marL="457189" marR="0" indent="-457189" algn="l" defTabSz="609585" rtl="0" eaLnBrk="1" fontAlgn="auto" latinLnBrk="0" hangingPunct="1">
              <a:lnSpc>
                <a:spcPct val="100000"/>
              </a:lnSpc>
              <a:spcBef>
                <a:spcPts val="0"/>
              </a:spcBef>
              <a:spcAft>
                <a:spcPts val="2400"/>
              </a:spcAft>
              <a:buClr>
                <a:schemeClr val="tx1">
                  <a:lumMod val="50000"/>
                  <a:lumOff val="50000"/>
                </a:schemeClr>
              </a:buClr>
              <a:buSzPct val="100000"/>
              <a:buFont typeface="+mj-lt"/>
              <a:buAutoNum type="arabicPeriod"/>
              <a:tabLst/>
              <a:defRPr sz="2400" kern="1200">
                <a:solidFill>
                  <a:srgbClr val="40404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133" kern="1200">
                <a:solidFill>
                  <a:srgbClr val="40404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just">
              <a:buNone/>
            </a:pPr>
            <a:r>
              <a:rPr lang="en-US" sz="1800" b="1" dirty="0">
                <a:ea typeface="+mn-lt"/>
                <a:cs typeface="+mn-lt"/>
              </a:rPr>
              <a:t>Inpatient Rehabilitation Facility (IRF) </a:t>
            </a:r>
          </a:p>
          <a:p>
            <a:pPr marL="456565" indent="-456565" algn="just">
              <a:lnSpc>
                <a:spcPct val="110000"/>
              </a:lnSpc>
              <a:buChar char="•"/>
            </a:pPr>
            <a:r>
              <a:rPr lang="en-US" sz="1600" dirty="0">
                <a:ea typeface="+mn-lt"/>
                <a:cs typeface="+mn-lt"/>
              </a:rPr>
              <a:t>Independent rehabilitation centers in acute care hospitals for patients that require round the clock nursing care </a:t>
            </a:r>
            <a:r>
              <a:rPr lang="en-US" sz="1600" baseline="30000" dirty="0">
                <a:ea typeface="+mn-lt"/>
                <a:cs typeface="+mn-lt"/>
              </a:rPr>
              <a:t>5</a:t>
            </a:r>
            <a:r>
              <a:rPr lang="en-US" sz="1600" dirty="0">
                <a:ea typeface="+mn-lt"/>
                <a:cs typeface="+mn-lt"/>
              </a:rPr>
              <a:t>.</a:t>
            </a:r>
            <a:endParaRPr lang="en-US" sz="1600" i="1" dirty="0">
              <a:ea typeface="+mn-lt"/>
              <a:cs typeface="+mn-lt"/>
            </a:endParaRPr>
          </a:p>
          <a:p>
            <a:pPr marL="0" indent="0" algn="just">
              <a:buNone/>
            </a:pPr>
            <a:r>
              <a:rPr lang="en-US" sz="1800" b="1" dirty="0">
                <a:ea typeface="+mn-lt"/>
                <a:cs typeface="+mn-lt"/>
              </a:rPr>
              <a:t>Long Term Care (LTC) Facility</a:t>
            </a:r>
            <a:endParaRPr lang="en-US" dirty="0"/>
          </a:p>
          <a:p>
            <a:pPr marL="456565" indent="-456565" algn="just">
              <a:lnSpc>
                <a:spcPct val="110000"/>
              </a:lnSpc>
              <a:buFont typeface="Arial"/>
              <a:buChar char="•"/>
            </a:pPr>
            <a:r>
              <a:rPr lang="en-US" sz="1600" dirty="0">
                <a:ea typeface="+mn-lt"/>
                <a:cs typeface="Calibri"/>
              </a:rPr>
              <a:t>Facilities that provide various types of services required for patients who are unable to live independently </a:t>
            </a:r>
            <a:r>
              <a:rPr lang="en-US" sz="1600" baseline="30000" dirty="0">
                <a:ea typeface="+mn-lt"/>
                <a:cs typeface="Calibri"/>
              </a:rPr>
              <a:t>6</a:t>
            </a:r>
            <a:r>
              <a:rPr lang="en-US" sz="1600" dirty="0">
                <a:ea typeface="+mn-lt"/>
                <a:cs typeface="Calibri"/>
              </a:rPr>
              <a:t>. </a:t>
            </a:r>
          </a:p>
          <a:p>
            <a:pPr marL="0" indent="0" algn="just">
              <a:buNone/>
            </a:pPr>
            <a:endParaRPr lang="en-US" sz="1600" dirty="0">
              <a:ea typeface="+mn-lt"/>
              <a:cs typeface="Calibri"/>
            </a:endParaRPr>
          </a:p>
          <a:p>
            <a:pPr marL="456565" indent="-456565" algn="just">
              <a:lnSpc>
                <a:spcPct val="110000"/>
              </a:lnSpc>
              <a:buClr>
                <a:srgbClr val="808080"/>
              </a:buClr>
              <a:buFont typeface="Arial"/>
              <a:buChar char="•"/>
            </a:pPr>
            <a:endParaRPr lang="en-US" sz="1600" dirty="0">
              <a:ea typeface="+mn-lt"/>
              <a:cs typeface="Calibri"/>
            </a:endParaRPr>
          </a:p>
        </p:txBody>
      </p:sp>
    </p:spTree>
    <p:extLst>
      <p:ext uri="{BB962C8B-B14F-4D97-AF65-F5344CB8AC3E}">
        <p14:creationId xmlns:p14="http://schemas.microsoft.com/office/powerpoint/2010/main" val="4258131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lnSpc>
                <a:spcPct val="90000"/>
              </a:lnSpc>
              <a:spcBef>
                <a:spcPct val="0"/>
              </a:spcBef>
              <a:spcAft>
                <a:spcPts val="0"/>
              </a:spcAft>
              <a:buNone/>
            </a:pPr>
            <a:r>
              <a:rPr lang="en-US" sz="2800"/>
              <a:t>TABLE CREATION IN PYTHON</a:t>
            </a:r>
          </a:p>
          <a:p>
            <a:pPr marL="0" indent="0" algn="ctr">
              <a:buNone/>
            </a:pPr>
            <a:endParaRPr lang="en-US" sz="3500" b="1">
              <a:cs typeface="Calibri"/>
            </a:endParaRP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Font typeface="Wingdings" charset="2"/>
              <a:buNone/>
            </a:pPr>
            <a:endParaRPr lang="en-US" sz="1900">
              <a:cs typeface="Calibri" panose="020F0502020204030204"/>
            </a:endParaRPr>
          </a:p>
        </p:txBody>
      </p:sp>
      <p:pic>
        <p:nvPicPr>
          <p:cNvPr id="3" name="Picture 3" descr="Text, letter&#10;&#10;Description automatically generated">
            <a:extLst>
              <a:ext uri="{FF2B5EF4-FFF2-40B4-BE49-F238E27FC236}">
                <a16:creationId xmlns:a16="http://schemas.microsoft.com/office/drawing/2014/main" id="{EB5E66C9-EF7A-EB61-CAF5-355B5EE3A7AF}"/>
              </a:ext>
            </a:extLst>
          </p:cNvPr>
          <p:cNvPicPr>
            <a:picLocks noChangeAspect="1"/>
          </p:cNvPicPr>
          <p:nvPr/>
        </p:nvPicPr>
        <p:blipFill>
          <a:blip r:embed="rId2"/>
          <a:stretch>
            <a:fillRect/>
          </a:stretch>
        </p:blipFill>
        <p:spPr>
          <a:xfrm>
            <a:off x="805543" y="883486"/>
            <a:ext cx="7790212" cy="5338430"/>
          </a:xfrm>
          <a:prstGeom prst="rect">
            <a:avLst/>
          </a:prstGeom>
        </p:spPr>
      </p:pic>
    </p:spTree>
    <p:extLst>
      <p:ext uri="{BB962C8B-B14F-4D97-AF65-F5344CB8AC3E}">
        <p14:creationId xmlns:p14="http://schemas.microsoft.com/office/powerpoint/2010/main" val="3942784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lnSpc>
                <a:spcPct val="90000"/>
              </a:lnSpc>
              <a:spcBef>
                <a:spcPct val="0"/>
              </a:spcBef>
              <a:spcAft>
                <a:spcPts val="0"/>
              </a:spcAft>
              <a:buNone/>
            </a:pPr>
            <a:r>
              <a:rPr lang="en-US" sz="2800"/>
              <a:t>TABLE CREATION IN PYTHON</a:t>
            </a:r>
          </a:p>
          <a:p>
            <a:pPr marL="0" indent="0" algn="ctr">
              <a:buNone/>
            </a:pPr>
            <a:endParaRPr lang="en-US" sz="3500" b="1">
              <a:cs typeface="Calibri"/>
            </a:endParaRP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Font typeface="Wingdings" charset="2"/>
              <a:buNone/>
            </a:pPr>
            <a:endParaRPr lang="en-US" sz="1900">
              <a:cs typeface="Calibri" panose="020F0502020204030204"/>
            </a:endParaRPr>
          </a:p>
        </p:txBody>
      </p:sp>
      <p:pic>
        <p:nvPicPr>
          <p:cNvPr id="3" name="Picture 3" descr="Text, letter&#10;&#10;Description automatically generated">
            <a:extLst>
              <a:ext uri="{FF2B5EF4-FFF2-40B4-BE49-F238E27FC236}">
                <a16:creationId xmlns:a16="http://schemas.microsoft.com/office/drawing/2014/main" id="{EB5E66C9-EF7A-EB61-CAF5-355B5EE3A7AF}"/>
              </a:ext>
            </a:extLst>
          </p:cNvPr>
          <p:cNvPicPr>
            <a:picLocks noChangeAspect="1"/>
          </p:cNvPicPr>
          <p:nvPr/>
        </p:nvPicPr>
        <p:blipFill>
          <a:blip r:embed="rId2"/>
          <a:stretch>
            <a:fillRect/>
          </a:stretch>
        </p:blipFill>
        <p:spPr>
          <a:xfrm>
            <a:off x="805543" y="883486"/>
            <a:ext cx="7790212" cy="5338430"/>
          </a:xfrm>
          <a:prstGeom prst="rect">
            <a:avLst/>
          </a:prstGeom>
        </p:spPr>
      </p:pic>
    </p:spTree>
    <p:extLst>
      <p:ext uri="{BB962C8B-B14F-4D97-AF65-F5344CB8AC3E}">
        <p14:creationId xmlns:p14="http://schemas.microsoft.com/office/powerpoint/2010/main" val="1623782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lnSpc>
                <a:spcPct val="90000"/>
              </a:lnSpc>
              <a:spcBef>
                <a:spcPct val="0"/>
              </a:spcBef>
              <a:spcAft>
                <a:spcPts val="0"/>
              </a:spcAft>
              <a:buNone/>
            </a:pPr>
            <a:r>
              <a:rPr lang="en-US" sz="2800"/>
              <a:t>TABLE CREATION IN PYTHON</a:t>
            </a:r>
          </a:p>
          <a:p>
            <a:pPr marL="0" indent="0" algn="ctr">
              <a:buNone/>
            </a:pPr>
            <a:endParaRPr lang="en-US" sz="3500" b="1">
              <a:cs typeface="Calibri"/>
            </a:endParaRP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Font typeface="Wingdings" charset="2"/>
              <a:buNone/>
            </a:pPr>
            <a:endParaRPr lang="en-US" sz="1900">
              <a:cs typeface="Calibri" panose="020F0502020204030204"/>
            </a:endParaRPr>
          </a:p>
        </p:txBody>
      </p:sp>
      <p:pic>
        <p:nvPicPr>
          <p:cNvPr id="2" name="Picture 3" descr="Text, letter&#10;&#10;Description automatically generated">
            <a:extLst>
              <a:ext uri="{FF2B5EF4-FFF2-40B4-BE49-F238E27FC236}">
                <a16:creationId xmlns:a16="http://schemas.microsoft.com/office/drawing/2014/main" id="{E712D3E9-CE2F-3CB9-1E53-E8290B0E3D81}"/>
              </a:ext>
            </a:extLst>
          </p:cNvPr>
          <p:cNvPicPr>
            <a:picLocks noChangeAspect="1"/>
          </p:cNvPicPr>
          <p:nvPr/>
        </p:nvPicPr>
        <p:blipFill>
          <a:blip r:embed="rId2"/>
          <a:stretch>
            <a:fillRect/>
          </a:stretch>
        </p:blipFill>
        <p:spPr>
          <a:xfrm>
            <a:off x="1013361" y="815171"/>
            <a:ext cx="9274628" cy="5296930"/>
          </a:xfrm>
          <a:prstGeom prst="rect">
            <a:avLst/>
          </a:prstGeom>
        </p:spPr>
      </p:pic>
    </p:spTree>
    <p:extLst>
      <p:ext uri="{BB962C8B-B14F-4D97-AF65-F5344CB8AC3E}">
        <p14:creationId xmlns:p14="http://schemas.microsoft.com/office/powerpoint/2010/main" val="1179436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lnSpc>
                <a:spcPct val="90000"/>
              </a:lnSpc>
              <a:spcBef>
                <a:spcPct val="0"/>
              </a:spcBef>
              <a:spcAft>
                <a:spcPts val="0"/>
              </a:spcAft>
              <a:buNone/>
            </a:pPr>
            <a:r>
              <a:rPr lang="en-US" sz="2800"/>
              <a:t>TABLE CREATION IN PYTHON</a:t>
            </a:r>
          </a:p>
          <a:p>
            <a:pPr marL="0" indent="0" algn="ctr">
              <a:buNone/>
            </a:pPr>
            <a:endParaRPr lang="en-US" sz="3500" b="1">
              <a:cs typeface="Calibri"/>
            </a:endParaRP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Font typeface="Wingdings" charset="2"/>
              <a:buNone/>
            </a:pPr>
            <a:endParaRPr lang="en-US" sz="1900">
              <a:cs typeface="Calibri" panose="020F0502020204030204"/>
            </a:endParaRPr>
          </a:p>
        </p:txBody>
      </p:sp>
      <p:pic>
        <p:nvPicPr>
          <p:cNvPr id="3" name="Picture 3" descr="Text, letter&#10;&#10;Description automatically generated">
            <a:extLst>
              <a:ext uri="{FF2B5EF4-FFF2-40B4-BE49-F238E27FC236}">
                <a16:creationId xmlns:a16="http://schemas.microsoft.com/office/drawing/2014/main" id="{8BC66F2F-0563-94F1-AF12-8460DCEA4DC1}"/>
              </a:ext>
            </a:extLst>
          </p:cNvPr>
          <p:cNvPicPr>
            <a:picLocks noChangeAspect="1"/>
          </p:cNvPicPr>
          <p:nvPr/>
        </p:nvPicPr>
        <p:blipFill>
          <a:blip r:embed="rId2"/>
          <a:stretch>
            <a:fillRect/>
          </a:stretch>
        </p:blipFill>
        <p:spPr>
          <a:xfrm>
            <a:off x="1023257" y="914436"/>
            <a:ext cx="8918368" cy="4841104"/>
          </a:xfrm>
          <a:prstGeom prst="rect">
            <a:avLst/>
          </a:prstGeom>
        </p:spPr>
      </p:pic>
    </p:spTree>
    <p:extLst>
      <p:ext uri="{BB962C8B-B14F-4D97-AF65-F5344CB8AC3E}">
        <p14:creationId xmlns:p14="http://schemas.microsoft.com/office/powerpoint/2010/main" val="2539385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4A12B6-68C3-ADC2-4F53-A560A581EB4D}"/>
              </a:ext>
            </a:extLst>
          </p:cNvPr>
          <p:cNvSpPr txBox="1">
            <a:spLocks/>
          </p:cNvSpPr>
          <p:nvPr/>
        </p:nvSpPr>
        <p:spPr>
          <a:xfrm>
            <a:off x="803646" y="313521"/>
            <a:ext cx="10415588" cy="5729816"/>
          </a:xfrm>
          <a:prstGeom prst="rect">
            <a:avLst/>
          </a:prstGeom>
        </p:spPr>
        <p:txBody>
          <a:bodyPr vert="horz" lIns="91440" tIns="45720" rIns="91440" bIns="45720" rtlCol="0" anchor="t">
            <a:normAutofit/>
          </a:bodyPr>
          <a:lstStyle>
            <a:lvl1pPr marL="457189" indent="-457189" algn="l" defTabSz="609585" rtl="0" eaLnBrk="1" latinLnBrk="0" hangingPunct="1">
              <a:lnSpc>
                <a:spcPct val="100000"/>
              </a:lnSpc>
              <a:spcBef>
                <a:spcPts val="0"/>
              </a:spcBef>
              <a:spcAft>
                <a:spcPts val="2400"/>
              </a:spcAft>
              <a:buClr>
                <a:schemeClr val="tx1">
                  <a:lumMod val="50000"/>
                  <a:lumOff val="50000"/>
                </a:schemeClr>
              </a:buClr>
              <a:buSzPct val="100000"/>
              <a:buFont typeface="Wingdings" charset="2"/>
              <a:buChar char="§"/>
              <a:defRPr sz="2400" kern="1200">
                <a:solidFill>
                  <a:schemeClr val="tx1"/>
                </a:solidFill>
                <a:latin typeface="Arial"/>
                <a:ea typeface="+mn-ea"/>
                <a:cs typeface="Arial"/>
              </a:defRPr>
            </a:lvl1pPr>
            <a:lvl2pPr marL="990575" indent="-380990"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2pPr>
            <a:lvl3pPr marL="1523962"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3pPr>
            <a:lvl4pPr marL="2133547"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4pPr>
            <a:lvl5pPr marL="2743131" indent="-304792" algn="l" defTabSz="609585" rtl="0" eaLnBrk="1" latinLnBrk="0" hangingPunct="1">
              <a:lnSpc>
                <a:spcPct val="100000"/>
              </a:lnSpc>
              <a:spcBef>
                <a:spcPts val="0"/>
              </a:spcBef>
              <a:spcAft>
                <a:spcPts val="2400"/>
              </a:spcAft>
              <a:buFont typeface="Arial"/>
              <a:buChar char="»"/>
              <a:defRPr sz="24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lnSpc>
                <a:spcPct val="90000"/>
              </a:lnSpc>
              <a:spcBef>
                <a:spcPct val="0"/>
              </a:spcBef>
              <a:spcAft>
                <a:spcPts val="0"/>
              </a:spcAft>
              <a:buNone/>
            </a:pPr>
            <a:r>
              <a:rPr lang="en-US" sz="2800"/>
              <a:t>TABLE CREATION IN PYTHON</a:t>
            </a:r>
          </a:p>
          <a:p>
            <a:pPr marL="0" indent="0" algn="ctr">
              <a:buNone/>
            </a:pPr>
            <a:endParaRPr lang="en-US" sz="3500" b="1">
              <a:cs typeface="Calibri"/>
            </a:endParaRPr>
          </a:p>
          <a:p>
            <a:pPr marL="914400" lvl="1" indent="-457200">
              <a:buFont typeface="Wingdings" panose="020B0604020202020204" pitchFamily="34" charset="0"/>
              <a:buChar char="Ø"/>
            </a:pPr>
            <a:endParaRPr lang="en-US" sz="16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457200" indent="-457200">
              <a:buFont typeface="Wingdings" panose="020B0604020202020204" pitchFamily="34" charset="0"/>
              <a:buChar char="Ø"/>
            </a:pPr>
            <a:endParaRPr lang="en-US" sz="1900">
              <a:cs typeface="Calibri" panose="020F0502020204030204"/>
            </a:endParaRPr>
          </a:p>
          <a:p>
            <a:pPr marL="0" indent="0">
              <a:buFont typeface="Wingdings" charset="2"/>
              <a:buNone/>
            </a:pPr>
            <a:endParaRPr lang="en-US" sz="1900">
              <a:cs typeface="Calibri" panose="020F0502020204030204"/>
            </a:endParaRPr>
          </a:p>
        </p:txBody>
      </p:sp>
      <p:pic>
        <p:nvPicPr>
          <p:cNvPr id="3" name="Picture 3" descr="Text, letter&#10;&#10;Description automatically generated">
            <a:extLst>
              <a:ext uri="{FF2B5EF4-FFF2-40B4-BE49-F238E27FC236}">
                <a16:creationId xmlns:a16="http://schemas.microsoft.com/office/drawing/2014/main" id="{8BC66F2F-0563-94F1-AF12-8460DCEA4DC1}"/>
              </a:ext>
            </a:extLst>
          </p:cNvPr>
          <p:cNvPicPr>
            <a:picLocks noChangeAspect="1"/>
          </p:cNvPicPr>
          <p:nvPr/>
        </p:nvPicPr>
        <p:blipFill>
          <a:blip r:embed="rId2"/>
          <a:stretch>
            <a:fillRect/>
          </a:stretch>
        </p:blipFill>
        <p:spPr>
          <a:xfrm>
            <a:off x="1023257" y="914436"/>
            <a:ext cx="9145978" cy="4969753"/>
          </a:xfrm>
          <a:prstGeom prst="rect">
            <a:avLst/>
          </a:prstGeom>
        </p:spPr>
      </p:pic>
    </p:spTree>
    <p:extLst>
      <p:ext uri="{BB962C8B-B14F-4D97-AF65-F5344CB8AC3E}">
        <p14:creationId xmlns:p14="http://schemas.microsoft.com/office/powerpoint/2010/main" val="1879982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TABLE CREATION IN MARIADB</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39A4357E-57AA-AADD-FAE9-44CC43FC1F0D}"/>
              </a:ext>
            </a:extLst>
          </p:cNvPr>
          <p:cNvSpPr txBox="1"/>
          <p:nvPr/>
        </p:nvSpPr>
        <p:spPr>
          <a:xfrm>
            <a:off x="573973" y="1207323"/>
            <a:ext cx="10690265"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CREATE TABLE IHP_TOPDISCH_DISEASE_19 AS </a:t>
            </a:r>
            <a:endParaRPr lang="en-US"/>
          </a:p>
          <a:p>
            <a:r>
              <a:rPr lang="en-US" sz="1400">
                <a:ea typeface="+mn-lt"/>
                <a:cs typeface="+mn-lt"/>
              </a:rPr>
              <a:t>(SELECT B.DRG_CD, B.DRG_DESC, SUM(B.TOT_DSCHRGS) AS TOT_DSCH_19</a:t>
            </a:r>
            <a:endParaRPr lang="en-US"/>
          </a:p>
          <a:p>
            <a:r>
              <a:rPr lang="en-US" sz="1400">
                <a:ea typeface="+mn-lt"/>
                <a:cs typeface="+mn-lt"/>
              </a:rPr>
              <a:t>FROM Inpatient_2019_PrvSrv B</a:t>
            </a:r>
            <a:endParaRPr lang="en-US"/>
          </a:p>
          <a:p>
            <a:r>
              <a:rPr lang="en-US" sz="1400">
                <a:ea typeface="+mn-lt"/>
                <a:cs typeface="+mn-lt"/>
              </a:rPr>
              <a:t>WHERE B.DRG_CD IN (871,291,470,177,193,872,189,378,392,690)</a:t>
            </a:r>
            <a:endParaRPr lang="en-US"/>
          </a:p>
          <a:p>
            <a:r>
              <a:rPr lang="en-US" sz="1400">
                <a:ea typeface="+mn-lt"/>
                <a:cs typeface="+mn-lt"/>
              </a:rPr>
              <a:t>GROUP BY B.DRG_CD, B.DRG_DESC</a:t>
            </a:r>
            <a:endParaRPr lang="en-US"/>
          </a:p>
          <a:p>
            <a:r>
              <a:rPr lang="en-US" sz="1400">
                <a:ea typeface="+mn-lt"/>
                <a:cs typeface="+mn-lt"/>
              </a:rPr>
              <a:t>ORDER BY SUM(B.TOT_DSCHRGS) DESC);</a:t>
            </a:r>
            <a:endParaRPr lang="en-US"/>
          </a:p>
          <a:p>
            <a:endParaRPr lang="en-US"/>
          </a:p>
          <a:p>
            <a:endParaRPr lang="en-US"/>
          </a:p>
          <a:p>
            <a:r>
              <a:rPr lang="en-US" sz="1400">
                <a:ea typeface="+mn-lt"/>
                <a:cs typeface="+mn-lt"/>
              </a:rPr>
              <a:t>CREATE TABLE IHP_TOPDISCH_DISEASE_20 AS </a:t>
            </a:r>
            <a:endParaRPr lang="en-US"/>
          </a:p>
          <a:p>
            <a:r>
              <a:rPr lang="en-US" sz="1400">
                <a:ea typeface="+mn-lt"/>
                <a:cs typeface="+mn-lt"/>
              </a:rPr>
              <a:t>(SELECT C.DRG_CD, C.DRG_DESC, SUM(C.TOT_DSCHRGS) AS TOT_DSCH_20</a:t>
            </a:r>
            <a:endParaRPr lang="en-US"/>
          </a:p>
          <a:p>
            <a:r>
              <a:rPr lang="en-US" sz="1400">
                <a:ea typeface="+mn-lt"/>
                <a:cs typeface="+mn-lt"/>
              </a:rPr>
              <a:t>FROM Inpatient_2020_PrvSrv C</a:t>
            </a:r>
            <a:endParaRPr lang="en-US"/>
          </a:p>
          <a:p>
            <a:r>
              <a:rPr lang="en-US" sz="1400">
                <a:ea typeface="+mn-lt"/>
                <a:cs typeface="+mn-lt"/>
              </a:rPr>
              <a:t>WHERE C.DRG_CD IN (871,291,470,177,193,872,189,378,392,690)</a:t>
            </a:r>
            <a:endParaRPr lang="en-US"/>
          </a:p>
          <a:p>
            <a:r>
              <a:rPr lang="en-US" sz="1400">
                <a:ea typeface="+mn-lt"/>
                <a:cs typeface="+mn-lt"/>
              </a:rPr>
              <a:t>GROUP BY C.DRG_CD, C.DRG_DESC</a:t>
            </a:r>
            <a:endParaRPr lang="en-US"/>
          </a:p>
          <a:p>
            <a:r>
              <a:rPr lang="en-US" sz="1400">
                <a:ea typeface="+mn-lt"/>
                <a:cs typeface="+mn-lt"/>
              </a:rPr>
              <a:t>ORDER BY SUM(C.TOT_DSCHRGS) DESC);</a:t>
            </a:r>
          </a:p>
          <a:p>
            <a:endParaRPr lang="en-US" sz="1400">
              <a:cs typeface="Arial"/>
            </a:endParaRPr>
          </a:p>
          <a:p>
            <a:r>
              <a:rPr lang="en-US" sz="1400">
                <a:ea typeface="+mn-lt"/>
                <a:cs typeface="+mn-lt"/>
              </a:rPr>
              <a:t>CREATE TABLE IHP_TOPDISCH_STATE_19 AS </a:t>
            </a:r>
            <a:endParaRPr lang="en-US"/>
          </a:p>
          <a:p>
            <a:r>
              <a:rPr lang="en-US" sz="1400">
                <a:ea typeface="+mn-lt"/>
                <a:cs typeface="+mn-lt"/>
              </a:rPr>
              <a:t>(SELECT </a:t>
            </a:r>
            <a:r>
              <a:rPr lang="en-US" sz="1400" err="1">
                <a:ea typeface="+mn-lt"/>
                <a:cs typeface="+mn-lt"/>
              </a:rPr>
              <a:t>B.Prv_State</a:t>
            </a:r>
            <a:r>
              <a:rPr lang="en-US" sz="1400">
                <a:ea typeface="+mn-lt"/>
                <a:cs typeface="+mn-lt"/>
              </a:rPr>
              <a:t>, SUM(B.TOT_DSCHRGS) AS TOT_DSCH_19</a:t>
            </a:r>
            <a:endParaRPr lang="en-US"/>
          </a:p>
          <a:p>
            <a:r>
              <a:rPr lang="en-US" sz="1400">
                <a:ea typeface="+mn-lt"/>
                <a:cs typeface="+mn-lt"/>
              </a:rPr>
              <a:t>FROM Inpatient_2019_PrvSrv B</a:t>
            </a:r>
            <a:endParaRPr lang="en-US"/>
          </a:p>
          <a:p>
            <a:r>
              <a:rPr lang="en-US" sz="1400">
                <a:ea typeface="+mn-lt"/>
                <a:cs typeface="+mn-lt"/>
              </a:rPr>
              <a:t>WHERE </a:t>
            </a:r>
            <a:r>
              <a:rPr lang="en-US" sz="1400" err="1">
                <a:ea typeface="+mn-lt"/>
                <a:cs typeface="+mn-lt"/>
              </a:rPr>
              <a:t>B.Prv_State</a:t>
            </a:r>
            <a:r>
              <a:rPr lang="en-US" sz="1400">
                <a:ea typeface="+mn-lt"/>
                <a:cs typeface="+mn-lt"/>
              </a:rPr>
              <a:t> IN ('FL','CA','TX','NY','IL','PA','OH','NC','MI','MA')</a:t>
            </a:r>
            <a:endParaRPr lang="en-US"/>
          </a:p>
          <a:p>
            <a:r>
              <a:rPr lang="en-US" sz="1400">
                <a:ea typeface="+mn-lt"/>
                <a:cs typeface="+mn-lt"/>
              </a:rPr>
              <a:t>GROUP BY </a:t>
            </a:r>
            <a:r>
              <a:rPr lang="en-US" sz="1400" err="1">
                <a:ea typeface="+mn-lt"/>
                <a:cs typeface="+mn-lt"/>
              </a:rPr>
              <a:t>B.Prv_State</a:t>
            </a:r>
            <a:endParaRPr lang="en-US" err="1"/>
          </a:p>
          <a:p>
            <a:r>
              <a:rPr lang="en-US" sz="1400">
                <a:ea typeface="+mn-lt"/>
                <a:cs typeface="+mn-lt"/>
              </a:rPr>
              <a:t>ORDER BY SUM(B.TOT_DSCHRGS) DESC);</a:t>
            </a:r>
            <a:endParaRPr lang="en-US"/>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Tree>
    <p:extLst>
      <p:ext uri="{BB962C8B-B14F-4D97-AF65-F5344CB8AC3E}">
        <p14:creationId xmlns:p14="http://schemas.microsoft.com/office/powerpoint/2010/main" val="1281488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TABLE CREATION IN MARIADB</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39A4357E-57AA-AADD-FAE9-44CC43FC1F0D}"/>
              </a:ext>
            </a:extLst>
          </p:cNvPr>
          <p:cNvSpPr txBox="1"/>
          <p:nvPr/>
        </p:nvSpPr>
        <p:spPr>
          <a:xfrm>
            <a:off x="573973" y="1207323"/>
            <a:ext cx="10690265"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CREATE TABLE IHP_TOPDISCH_DISEASE_19 AS </a:t>
            </a:r>
            <a:endParaRPr lang="en-US"/>
          </a:p>
          <a:p>
            <a:r>
              <a:rPr lang="en-US" sz="1400">
                <a:ea typeface="+mn-lt"/>
                <a:cs typeface="+mn-lt"/>
              </a:rPr>
              <a:t>(SELECT B.DRG_CD, B.DRG_DESC, SUM(B.TOT_DSCHRGS) AS TOT_DSCH_19</a:t>
            </a:r>
            <a:endParaRPr lang="en-US"/>
          </a:p>
          <a:p>
            <a:r>
              <a:rPr lang="en-US" sz="1400">
                <a:ea typeface="+mn-lt"/>
                <a:cs typeface="+mn-lt"/>
              </a:rPr>
              <a:t>FROM Inpatient_2019_PrvSrv B</a:t>
            </a:r>
            <a:endParaRPr lang="en-US"/>
          </a:p>
          <a:p>
            <a:r>
              <a:rPr lang="en-US" sz="1400">
                <a:ea typeface="+mn-lt"/>
                <a:cs typeface="+mn-lt"/>
              </a:rPr>
              <a:t>WHERE B.DRG_CD IN (871,291,470,177,193,872,189,378,392,690)</a:t>
            </a:r>
            <a:endParaRPr lang="en-US"/>
          </a:p>
          <a:p>
            <a:r>
              <a:rPr lang="en-US" sz="1400">
                <a:ea typeface="+mn-lt"/>
                <a:cs typeface="+mn-lt"/>
              </a:rPr>
              <a:t>GROUP BY B.DRG_CD, B.DRG_DESC</a:t>
            </a:r>
            <a:endParaRPr lang="en-US"/>
          </a:p>
          <a:p>
            <a:r>
              <a:rPr lang="en-US" sz="1400">
                <a:ea typeface="+mn-lt"/>
                <a:cs typeface="+mn-lt"/>
              </a:rPr>
              <a:t>ORDER BY SUM(B.TOT_DSCHRGS) DESC);</a:t>
            </a:r>
            <a:endParaRPr lang="en-US"/>
          </a:p>
          <a:p>
            <a:endParaRPr lang="en-US"/>
          </a:p>
          <a:p>
            <a:endParaRPr lang="en-US"/>
          </a:p>
          <a:p>
            <a:r>
              <a:rPr lang="en-US" sz="1400">
                <a:ea typeface="+mn-lt"/>
                <a:cs typeface="+mn-lt"/>
              </a:rPr>
              <a:t>CREATE TABLE IHP_TOPDISCH_DISEASE_20 AS </a:t>
            </a:r>
            <a:endParaRPr lang="en-US"/>
          </a:p>
          <a:p>
            <a:r>
              <a:rPr lang="en-US" sz="1400">
                <a:ea typeface="+mn-lt"/>
                <a:cs typeface="+mn-lt"/>
              </a:rPr>
              <a:t>(SELECT C.DRG_CD, C.DRG_DESC, SUM(C.TOT_DSCHRGS) AS TOT_DSCH_20</a:t>
            </a:r>
            <a:endParaRPr lang="en-US"/>
          </a:p>
          <a:p>
            <a:r>
              <a:rPr lang="en-US" sz="1400">
                <a:ea typeface="+mn-lt"/>
                <a:cs typeface="+mn-lt"/>
              </a:rPr>
              <a:t>FROM Inpatient_2020_PrvSrv C</a:t>
            </a:r>
            <a:endParaRPr lang="en-US"/>
          </a:p>
          <a:p>
            <a:r>
              <a:rPr lang="en-US" sz="1400">
                <a:ea typeface="+mn-lt"/>
                <a:cs typeface="+mn-lt"/>
              </a:rPr>
              <a:t>WHERE C.DRG_CD IN (871,291,470,177,193,872,189,378,392,690)</a:t>
            </a:r>
            <a:endParaRPr lang="en-US"/>
          </a:p>
          <a:p>
            <a:r>
              <a:rPr lang="en-US" sz="1400">
                <a:ea typeface="+mn-lt"/>
                <a:cs typeface="+mn-lt"/>
              </a:rPr>
              <a:t>GROUP BY C.DRG_CD, C.DRG_DESC</a:t>
            </a:r>
            <a:endParaRPr lang="en-US"/>
          </a:p>
          <a:p>
            <a:r>
              <a:rPr lang="en-US" sz="1400">
                <a:ea typeface="+mn-lt"/>
                <a:cs typeface="+mn-lt"/>
              </a:rPr>
              <a:t>ORDER BY SUM(C.TOT_DSCHRGS) DESC);</a:t>
            </a:r>
          </a:p>
          <a:p>
            <a:endParaRPr lang="en-US" sz="1400">
              <a:cs typeface="Arial"/>
            </a:endParaRPr>
          </a:p>
          <a:p>
            <a:r>
              <a:rPr lang="en-US" sz="1400">
                <a:ea typeface="+mn-lt"/>
                <a:cs typeface="+mn-lt"/>
              </a:rPr>
              <a:t>CREATE TABLE IHP_TOPDISCH_STATE_19 AS </a:t>
            </a:r>
            <a:endParaRPr lang="en-US"/>
          </a:p>
          <a:p>
            <a:r>
              <a:rPr lang="en-US" sz="1400">
                <a:ea typeface="+mn-lt"/>
                <a:cs typeface="+mn-lt"/>
              </a:rPr>
              <a:t>(SELECT </a:t>
            </a:r>
            <a:r>
              <a:rPr lang="en-US" sz="1400" err="1">
                <a:ea typeface="+mn-lt"/>
                <a:cs typeface="+mn-lt"/>
              </a:rPr>
              <a:t>B.Prv_State</a:t>
            </a:r>
            <a:r>
              <a:rPr lang="en-US" sz="1400">
                <a:ea typeface="+mn-lt"/>
                <a:cs typeface="+mn-lt"/>
              </a:rPr>
              <a:t>, SUM(B.TOT_DSCHRGS) AS TOT_DSCH_19</a:t>
            </a:r>
            <a:endParaRPr lang="en-US"/>
          </a:p>
          <a:p>
            <a:r>
              <a:rPr lang="en-US" sz="1400">
                <a:ea typeface="+mn-lt"/>
                <a:cs typeface="+mn-lt"/>
              </a:rPr>
              <a:t>FROM Inpatient_2019_PrvSrv B</a:t>
            </a:r>
            <a:endParaRPr lang="en-US"/>
          </a:p>
          <a:p>
            <a:r>
              <a:rPr lang="en-US" sz="1400">
                <a:ea typeface="+mn-lt"/>
                <a:cs typeface="+mn-lt"/>
              </a:rPr>
              <a:t>WHERE </a:t>
            </a:r>
            <a:r>
              <a:rPr lang="en-US" sz="1400" err="1">
                <a:ea typeface="+mn-lt"/>
                <a:cs typeface="+mn-lt"/>
              </a:rPr>
              <a:t>B.Prv_State</a:t>
            </a:r>
            <a:r>
              <a:rPr lang="en-US" sz="1400">
                <a:ea typeface="+mn-lt"/>
                <a:cs typeface="+mn-lt"/>
              </a:rPr>
              <a:t> IN ('FL','CA','TX','NY','IL','PA','OH','NC','MI','MA')</a:t>
            </a:r>
            <a:endParaRPr lang="en-US"/>
          </a:p>
          <a:p>
            <a:r>
              <a:rPr lang="en-US" sz="1400">
                <a:ea typeface="+mn-lt"/>
                <a:cs typeface="+mn-lt"/>
              </a:rPr>
              <a:t>GROUP BY </a:t>
            </a:r>
            <a:r>
              <a:rPr lang="en-US" sz="1400" err="1">
                <a:ea typeface="+mn-lt"/>
                <a:cs typeface="+mn-lt"/>
              </a:rPr>
              <a:t>B.Prv_State</a:t>
            </a:r>
            <a:endParaRPr lang="en-US" err="1"/>
          </a:p>
          <a:p>
            <a:r>
              <a:rPr lang="en-US" sz="1400">
                <a:ea typeface="+mn-lt"/>
                <a:cs typeface="+mn-lt"/>
              </a:rPr>
              <a:t>ORDER BY SUM(B.TOT_DSCHRGS) DESC);</a:t>
            </a:r>
            <a:endParaRPr lang="en-US"/>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Tree>
    <p:extLst>
      <p:ext uri="{BB962C8B-B14F-4D97-AF65-F5344CB8AC3E}">
        <p14:creationId xmlns:p14="http://schemas.microsoft.com/office/powerpoint/2010/main" val="12705623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TABLE CREATION IN MARIADB</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39A4357E-57AA-AADD-FAE9-44CC43FC1F0D}"/>
              </a:ext>
            </a:extLst>
          </p:cNvPr>
          <p:cNvSpPr txBox="1"/>
          <p:nvPr/>
        </p:nvSpPr>
        <p:spPr>
          <a:xfrm>
            <a:off x="573973" y="1207323"/>
            <a:ext cx="1069026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CREATE TABLE OPD_TOPDISCH_STATE_19 AS </a:t>
            </a:r>
            <a:br>
              <a:rPr lang="en-US" sz="1400">
                <a:ea typeface="+mn-lt"/>
                <a:cs typeface="+mn-lt"/>
              </a:rPr>
            </a:br>
            <a:r>
              <a:rPr lang="en-US" sz="1400">
                <a:ea typeface="+mn-lt"/>
                <a:cs typeface="+mn-lt"/>
              </a:rPr>
              <a:t>SELECT </a:t>
            </a:r>
            <a:r>
              <a:rPr lang="en-US" sz="1400" err="1">
                <a:ea typeface="+mn-lt"/>
                <a:cs typeface="+mn-lt"/>
              </a:rPr>
              <a:t>B.Prv_State</a:t>
            </a:r>
            <a:r>
              <a:rPr lang="en-US" sz="1400">
                <a:ea typeface="+mn-lt"/>
                <a:cs typeface="+mn-lt"/>
              </a:rPr>
              <a:t>, SUM(</a:t>
            </a:r>
            <a:r>
              <a:rPr lang="en-US" sz="1400" err="1">
                <a:ea typeface="+mn-lt"/>
                <a:cs typeface="+mn-lt"/>
              </a:rPr>
              <a:t>B.Bene_Cnt</a:t>
            </a:r>
            <a:r>
              <a:rPr lang="en-US" sz="1400">
                <a:ea typeface="+mn-lt"/>
                <a:cs typeface="+mn-lt"/>
              </a:rPr>
              <a:t>) AS TOT_DSCH_19</a:t>
            </a:r>
            <a:br>
              <a:rPr lang="en-US" sz="1400">
                <a:ea typeface="+mn-lt"/>
                <a:cs typeface="+mn-lt"/>
              </a:rPr>
            </a:br>
            <a:r>
              <a:rPr lang="en-US" sz="1400">
                <a:ea typeface="+mn-lt"/>
                <a:cs typeface="+mn-lt"/>
              </a:rPr>
              <a:t>FROM Outpatient_2019_PrvSrv B</a:t>
            </a:r>
            <a:br>
              <a:rPr lang="en-US" sz="1400">
                <a:ea typeface="+mn-lt"/>
                <a:cs typeface="+mn-lt"/>
              </a:rPr>
            </a:br>
            <a:r>
              <a:rPr lang="en-US" sz="1400">
                <a:ea typeface="+mn-lt"/>
                <a:cs typeface="+mn-lt"/>
              </a:rPr>
              <a:t>WHERE </a:t>
            </a:r>
            <a:r>
              <a:rPr lang="en-US" sz="1400" err="1">
                <a:ea typeface="+mn-lt"/>
                <a:cs typeface="+mn-lt"/>
              </a:rPr>
              <a:t>B.Prv_State</a:t>
            </a:r>
            <a:r>
              <a:rPr lang="en-US" sz="1400">
                <a:ea typeface="+mn-lt"/>
                <a:cs typeface="+mn-lt"/>
              </a:rPr>
              <a:t> IN ('CA','TX','FL','NY','IL','OH','PA','NC','MI','VA')</a:t>
            </a:r>
            <a:br>
              <a:rPr lang="en-US" sz="1400">
                <a:ea typeface="+mn-lt"/>
                <a:cs typeface="+mn-lt"/>
              </a:rPr>
            </a:br>
            <a:r>
              <a:rPr lang="en-US" sz="1400">
                <a:ea typeface="+mn-lt"/>
                <a:cs typeface="+mn-lt"/>
              </a:rPr>
              <a:t>GROUP BY </a:t>
            </a:r>
            <a:r>
              <a:rPr lang="en-US" sz="1400" err="1">
                <a:ea typeface="+mn-lt"/>
                <a:cs typeface="+mn-lt"/>
              </a:rPr>
              <a:t>B.Prv_State</a:t>
            </a:r>
            <a:br>
              <a:rPr lang="en-US" sz="1400">
                <a:ea typeface="+mn-lt"/>
                <a:cs typeface="+mn-lt"/>
              </a:rPr>
            </a:br>
            <a:r>
              <a:rPr lang="en-US" sz="1400">
                <a:ea typeface="+mn-lt"/>
                <a:cs typeface="+mn-lt"/>
              </a:rPr>
              <a:t>ORDER BY SUM(</a:t>
            </a:r>
            <a:r>
              <a:rPr lang="en-US" sz="1400" err="1">
                <a:ea typeface="+mn-lt"/>
                <a:cs typeface="+mn-lt"/>
              </a:rPr>
              <a:t>B.Bene_Cnt</a:t>
            </a:r>
            <a:r>
              <a:rPr lang="en-US" sz="1400">
                <a:ea typeface="+mn-lt"/>
                <a:cs typeface="+mn-lt"/>
              </a:rPr>
              <a:t>) DESC</a:t>
            </a:r>
          </a:p>
          <a:p>
            <a:br>
              <a:rPr lang="en-US" sz="1400">
                <a:ea typeface="+mn-lt"/>
                <a:cs typeface="+mn-lt"/>
              </a:rPr>
            </a:br>
            <a:br>
              <a:rPr lang="en-US" sz="1400">
                <a:ea typeface="+mn-lt"/>
                <a:cs typeface="+mn-lt"/>
              </a:rPr>
            </a:br>
            <a:r>
              <a:rPr lang="en-US" sz="1400">
                <a:ea typeface="+mn-lt"/>
                <a:cs typeface="+mn-lt"/>
              </a:rPr>
              <a:t>CREATE TABLE OPD_TOPDISCH_STATE_20 AS </a:t>
            </a:r>
            <a:br>
              <a:rPr lang="en-US" sz="1400">
                <a:ea typeface="+mn-lt"/>
                <a:cs typeface="+mn-lt"/>
              </a:rPr>
            </a:br>
            <a:r>
              <a:rPr lang="en-US" sz="1400">
                <a:ea typeface="+mn-lt"/>
                <a:cs typeface="+mn-lt"/>
              </a:rPr>
              <a:t>SELECT </a:t>
            </a:r>
            <a:r>
              <a:rPr lang="en-US" sz="1400" err="1">
                <a:ea typeface="+mn-lt"/>
                <a:cs typeface="+mn-lt"/>
              </a:rPr>
              <a:t>C.Prv_State</a:t>
            </a:r>
            <a:r>
              <a:rPr lang="en-US" sz="1400">
                <a:ea typeface="+mn-lt"/>
                <a:cs typeface="+mn-lt"/>
              </a:rPr>
              <a:t>, SUM(</a:t>
            </a:r>
            <a:r>
              <a:rPr lang="en-US" sz="1400" err="1">
                <a:ea typeface="+mn-lt"/>
                <a:cs typeface="+mn-lt"/>
              </a:rPr>
              <a:t>C.Bene_Cnt</a:t>
            </a:r>
            <a:r>
              <a:rPr lang="en-US" sz="1400">
                <a:ea typeface="+mn-lt"/>
                <a:cs typeface="+mn-lt"/>
              </a:rPr>
              <a:t>) AS TOT_DSCH_20</a:t>
            </a:r>
            <a:br>
              <a:rPr lang="en-US" sz="1400">
                <a:ea typeface="+mn-lt"/>
                <a:cs typeface="+mn-lt"/>
              </a:rPr>
            </a:br>
            <a:r>
              <a:rPr lang="en-US" sz="1400">
                <a:ea typeface="+mn-lt"/>
                <a:cs typeface="+mn-lt"/>
              </a:rPr>
              <a:t>FROM Outpatient_2020_PrvSrv C</a:t>
            </a:r>
            <a:br>
              <a:rPr lang="en-US" sz="1400">
                <a:ea typeface="+mn-lt"/>
                <a:cs typeface="+mn-lt"/>
              </a:rPr>
            </a:br>
            <a:r>
              <a:rPr lang="en-US" sz="1400">
                <a:ea typeface="+mn-lt"/>
                <a:cs typeface="+mn-lt"/>
              </a:rPr>
              <a:t>WHERE </a:t>
            </a:r>
            <a:r>
              <a:rPr lang="en-US" sz="1400" err="1">
                <a:ea typeface="+mn-lt"/>
                <a:cs typeface="+mn-lt"/>
              </a:rPr>
              <a:t>C.Prv_State</a:t>
            </a:r>
            <a:r>
              <a:rPr lang="en-US" sz="1400">
                <a:ea typeface="+mn-lt"/>
                <a:cs typeface="+mn-lt"/>
              </a:rPr>
              <a:t> IN ('CA','TX','FL','NY','IL','OH','PA','NC','MI','VA')</a:t>
            </a:r>
            <a:br>
              <a:rPr lang="en-US" sz="1400">
                <a:ea typeface="+mn-lt"/>
                <a:cs typeface="+mn-lt"/>
              </a:rPr>
            </a:br>
            <a:r>
              <a:rPr lang="en-US" sz="1400">
                <a:ea typeface="+mn-lt"/>
                <a:cs typeface="+mn-lt"/>
              </a:rPr>
              <a:t>GROUP BY </a:t>
            </a:r>
            <a:r>
              <a:rPr lang="en-US" sz="1400" err="1">
                <a:ea typeface="+mn-lt"/>
                <a:cs typeface="+mn-lt"/>
              </a:rPr>
              <a:t>C.Prv_State</a:t>
            </a:r>
            <a:br>
              <a:rPr lang="en-US" sz="1400">
                <a:ea typeface="+mn-lt"/>
                <a:cs typeface="+mn-lt"/>
              </a:rPr>
            </a:br>
            <a:r>
              <a:rPr lang="en-US" sz="1400">
                <a:ea typeface="+mn-lt"/>
                <a:cs typeface="+mn-lt"/>
              </a:rPr>
              <a:t>ORDER BY SUM(</a:t>
            </a:r>
            <a:r>
              <a:rPr lang="en-US" sz="1400" err="1">
                <a:ea typeface="+mn-lt"/>
                <a:cs typeface="+mn-lt"/>
              </a:rPr>
              <a:t>C.Bene_Cnt</a:t>
            </a:r>
            <a:r>
              <a:rPr lang="en-US" sz="1400">
                <a:ea typeface="+mn-lt"/>
                <a:cs typeface="+mn-lt"/>
              </a:rPr>
              <a:t>) DESC</a:t>
            </a:r>
            <a:endParaRPr lang="en-US">
              <a:ea typeface="+mn-lt"/>
              <a:cs typeface="+mn-lt"/>
            </a:endParaRPr>
          </a:p>
          <a:p>
            <a:endParaRPr lang="en-US" sz="1400">
              <a:cs typeface="Arial"/>
            </a:endParaRPr>
          </a:p>
          <a:p>
            <a:endParaRPr lang="en-US" sz="1400">
              <a:cs typeface="Arial"/>
            </a:endParaRPr>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Tree>
    <p:extLst>
      <p:ext uri="{BB962C8B-B14F-4D97-AF65-F5344CB8AC3E}">
        <p14:creationId xmlns:p14="http://schemas.microsoft.com/office/powerpoint/2010/main" val="3598655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TABLE CREATION IN MARIADB</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39A4357E-57AA-AADD-FAE9-44CC43FC1F0D}"/>
              </a:ext>
            </a:extLst>
          </p:cNvPr>
          <p:cNvSpPr txBox="1"/>
          <p:nvPr/>
        </p:nvSpPr>
        <p:spPr>
          <a:xfrm>
            <a:off x="573973" y="1207323"/>
            <a:ext cx="1069026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CREATE TABLE IHP_TOPDISCH_STATE_20 AS </a:t>
            </a:r>
            <a:endParaRPr lang="en-US"/>
          </a:p>
          <a:p>
            <a:r>
              <a:rPr lang="en-US" sz="1400">
                <a:ea typeface="+mn-lt"/>
                <a:cs typeface="+mn-lt"/>
              </a:rPr>
              <a:t>(SELECT </a:t>
            </a:r>
            <a:r>
              <a:rPr lang="en-US" sz="1400" err="1">
                <a:ea typeface="+mn-lt"/>
                <a:cs typeface="+mn-lt"/>
              </a:rPr>
              <a:t>C.Prv_State</a:t>
            </a:r>
            <a:r>
              <a:rPr lang="en-US" sz="1400">
                <a:ea typeface="+mn-lt"/>
                <a:cs typeface="+mn-lt"/>
              </a:rPr>
              <a:t>, SUM(C.TOT_DSCHRGS) AS TOT_DSCH_20</a:t>
            </a:r>
            <a:endParaRPr lang="en-US"/>
          </a:p>
          <a:p>
            <a:r>
              <a:rPr lang="en-US" sz="1400">
                <a:ea typeface="+mn-lt"/>
                <a:cs typeface="+mn-lt"/>
              </a:rPr>
              <a:t>FROM Inpatient_2020_PrvSrv C</a:t>
            </a:r>
            <a:endParaRPr lang="en-US"/>
          </a:p>
          <a:p>
            <a:r>
              <a:rPr lang="en-US" sz="1400">
                <a:ea typeface="+mn-lt"/>
                <a:cs typeface="+mn-lt"/>
              </a:rPr>
              <a:t>WHERE </a:t>
            </a:r>
            <a:r>
              <a:rPr lang="en-US" sz="1400" err="1">
                <a:ea typeface="+mn-lt"/>
                <a:cs typeface="+mn-lt"/>
              </a:rPr>
              <a:t>C.Prv_State</a:t>
            </a:r>
            <a:r>
              <a:rPr lang="en-US" sz="1400">
                <a:ea typeface="+mn-lt"/>
                <a:cs typeface="+mn-lt"/>
              </a:rPr>
              <a:t> IN ('FL','CA','TX','NY','IL','PA','OH','NC','MI','MA')</a:t>
            </a:r>
            <a:endParaRPr lang="en-US"/>
          </a:p>
          <a:p>
            <a:r>
              <a:rPr lang="en-US" sz="1400">
                <a:ea typeface="+mn-lt"/>
                <a:cs typeface="+mn-lt"/>
              </a:rPr>
              <a:t>GROUP BY </a:t>
            </a:r>
            <a:r>
              <a:rPr lang="en-US" sz="1400" err="1">
                <a:ea typeface="+mn-lt"/>
                <a:cs typeface="+mn-lt"/>
              </a:rPr>
              <a:t>C.Prv_State</a:t>
            </a:r>
            <a:endParaRPr lang="en-US"/>
          </a:p>
          <a:p>
            <a:r>
              <a:rPr lang="en-US" sz="1400">
                <a:ea typeface="+mn-lt"/>
                <a:cs typeface="+mn-lt"/>
              </a:rPr>
              <a:t>ORDER BY SUM(C.TOT_DSCHRGS) DESC);</a:t>
            </a:r>
          </a:p>
          <a:p>
            <a:endParaRPr lang="en-US" sz="1400">
              <a:cs typeface="Arial"/>
            </a:endParaRPr>
          </a:p>
          <a:p>
            <a:r>
              <a:rPr lang="en-US" sz="1400">
                <a:ea typeface="+mn-lt"/>
                <a:cs typeface="+mn-lt"/>
              </a:rPr>
              <a:t>CREATE TABLE OPD_TOPDISCH_DISEASE_19 AS</a:t>
            </a:r>
            <a:endParaRPr lang="en-US"/>
          </a:p>
          <a:p>
            <a:r>
              <a:rPr lang="en-US" sz="1400">
                <a:ea typeface="+mn-lt"/>
                <a:cs typeface="+mn-lt"/>
              </a:rPr>
              <a:t>SELECT </a:t>
            </a:r>
            <a:r>
              <a:rPr lang="en-US" sz="1400" err="1">
                <a:ea typeface="+mn-lt"/>
                <a:cs typeface="+mn-lt"/>
              </a:rPr>
              <a:t>B.APC_Cd</a:t>
            </a:r>
            <a:r>
              <a:rPr lang="en-US" sz="1400">
                <a:ea typeface="+mn-lt"/>
                <a:cs typeface="+mn-lt"/>
              </a:rPr>
              <a:t>, </a:t>
            </a:r>
            <a:r>
              <a:rPr lang="en-US" sz="1400" err="1">
                <a:ea typeface="+mn-lt"/>
                <a:cs typeface="+mn-lt"/>
              </a:rPr>
              <a:t>B.APC_Desc</a:t>
            </a:r>
            <a:r>
              <a:rPr lang="en-US" sz="1400">
                <a:ea typeface="+mn-lt"/>
                <a:cs typeface="+mn-lt"/>
              </a:rPr>
              <a:t>, SUM(</a:t>
            </a:r>
            <a:r>
              <a:rPr lang="en-US" sz="1400" err="1">
                <a:ea typeface="+mn-lt"/>
                <a:cs typeface="+mn-lt"/>
              </a:rPr>
              <a:t>B.Bene_Cnt</a:t>
            </a:r>
            <a:r>
              <a:rPr lang="en-US" sz="1400">
                <a:ea typeface="+mn-lt"/>
                <a:cs typeface="+mn-lt"/>
              </a:rPr>
              <a:t>) AS TOT_DSCH_19</a:t>
            </a:r>
            <a:endParaRPr lang="en-US"/>
          </a:p>
          <a:p>
            <a:r>
              <a:rPr lang="en-US" sz="1400">
                <a:ea typeface="+mn-lt"/>
                <a:cs typeface="+mn-lt"/>
              </a:rPr>
              <a:t>FROM Outpatient_2019_PrvSrv B</a:t>
            </a:r>
            <a:endParaRPr lang="en-US"/>
          </a:p>
          <a:p>
            <a:r>
              <a:rPr lang="en-US" sz="1400">
                <a:ea typeface="+mn-lt"/>
                <a:cs typeface="+mn-lt"/>
              </a:rPr>
              <a:t>WHERE </a:t>
            </a:r>
            <a:r>
              <a:rPr lang="en-US" sz="1400" err="1">
                <a:ea typeface="+mn-lt"/>
                <a:cs typeface="+mn-lt"/>
              </a:rPr>
              <a:t>B.APC_Cd</a:t>
            </a:r>
            <a:r>
              <a:rPr lang="en-US" sz="1400">
                <a:ea typeface="+mn-lt"/>
                <a:cs typeface="+mn-lt"/>
              </a:rPr>
              <a:t> IN (8011,5072,5191,5115,5491,5114,5302,5361,5193,5373)</a:t>
            </a:r>
            <a:endParaRPr lang="en-US"/>
          </a:p>
          <a:p>
            <a:r>
              <a:rPr lang="en-US" sz="1400">
                <a:ea typeface="+mn-lt"/>
                <a:cs typeface="+mn-lt"/>
              </a:rPr>
              <a:t>GROUP BY </a:t>
            </a:r>
            <a:r>
              <a:rPr lang="en-US" sz="1400" err="1">
                <a:ea typeface="+mn-lt"/>
                <a:cs typeface="+mn-lt"/>
              </a:rPr>
              <a:t>B.APC_Cd</a:t>
            </a:r>
            <a:r>
              <a:rPr lang="en-US" sz="1400">
                <a:ea typeface="+mn-lt"/>
                <a:cs typeface="+mn-lt"/>
              </a:rPr>
              <a:t>, </a:t>
            </a:r>
            <a:r>
              <a:rPr lang="en-US" sz="1400" err="1">
                <a:ea typeface="+mn-lt"/>
                <a:cs typeface="+mn-lt"/>
              </a:rPr>
              <a:t>B.APC_Desc</a:t>
            </a:r>
            <a:endParaRPr lang="en-US"/>
          </a:p>
          <a:p>
            <a:r>
              <a:rPr lang="en-US" sz="1400">
                <a:ea typeface="+mn-lt"/>
                <a:cs typeface="+mn-lt"/>
              </a:rPr>
              <a:t>ORDER BY SUM(</a:t>
            </a:r>
            <a:r>
              <a:rPr lang="en-US" sz="1400" err="1">
                <a:ea typeface="+mn-lt"/>
                <a:cs typeface="+mn-lt"/>
              </a:rPr>
              <a:t>B.Bene_Cnt</a:t>
            </a:r>
            <a:r>
              <a:rPr lang="en-US" sz="1400">
                <a:ea typeface="+mn-lt"/>
                <a:cs typeface="+mn-lt"/>
              </a:rPr>
              <a:t>) DESC</a:t>
            </a:r>
            <a:endParaRPr lang="en-US"/>
          </a:p>
          <a:p>
            <a:endParaRPr lang="en-US"/>
          </a:p>
          <a:p>
            <a:r>
              <a:rPr lang="en-US" sz="1400">
                <a:ea typeface="+mn-lt"/>
                <a:cs typeface="+mn-lt"/>
              </a:rPr>
              <a:t>CREATE TABLE OPD_TOPDISCH_DISEASE_20 AS</a:t>
            </a:r>
            <a:endParaRPr lang="en-US"/>
          </a:p>
          <a:p>
            <a:r>
              <a:rPr lang="en-US" sz="1400">
                <a:ea typeface="+mn-lt"/>
                <a:cs typeface="+mn-lt"/>
              </a:rPr>
              <a:t>SELECT </a:t>
            </a:r>
            <a:r>
              <a:rPr lang="en-US" sz="1400" err="1">
                <a:ea typeface="+mn-lt"/>
                <a:cs typeface="+mn-lt"/>
              </a:rPr>
              <a:t>C.APC_Cd</a:t>
            </a:r>
            <a:r>
              <a:rPr lang="en-US" sz="1400">
                <a:ea typeface="+mn-lt"/>
                <a:cs typeface="+mn-lt"/>
              </a:rPr>
              <a:t>, </a:t>
            </a:r>
            <a:r>
              <a:rPr lang="en-US" sz="1400" err="1">
                <a:ea typeface="+mn-lt"/>
                <a:cs typeface="+mn-lt"/>
              </a:rPr>
              <a:t>C.APC_Desc</a:t>
            </a:r>
            <a:r>
              <a:rPr lang="en-US" sz="1400">
                <a:ea typeface="+mn-lt"/>
                <a:cs typeface="+mn-lt"/>
              </a:rPr>
              <a:t>, SUM(</a:t>
            </a:r>
            <a:r>
              <a:rPr lang="en-US" sz="1400" err="1">
                <a:ea typeface="+mn-lt"/>
                <a:cs typeface="+mn-lt"/>
              </a:rPr>
              <a:t>C.Bene_Cnt</a:t>
            </a:r>
            <a:r>
              <a:rPr lang="en-US" sz="1400">
                <a:ea typeface="+mn-lt"/>
                <a:cs typeface="+mn-lt"/>
              </a:rPr>
              <a:t>) AS TOT_DSCH_20</a:t>
            </a:r>
            <a:endParaRPr lang="en-US"/>
          </a:p>
          <a:p>
            <a:r>
              <a:rPr lang="en-US" sz="1400">
                <a:ea typeface="+mn-lt"/>
                <a:cs typeface="+mn-lt"/>
              </a:rPr>
              <a:t>FROM Outpatient_2020_PrvSrv C</a:t>
            </a:r>
            <a:endParaRPr lang="en-US"/>
          </a:p>
          <a:p>
            <a:r>
              <a:rPr lang="en-US" sz="1400">
                <a:ea typeface="+mn-lt"/>
                <a:cs typeface="+mn-lt"/>
              </a:rPr>
              <a:t>WHERE </a:t>
            </a:r>
            <a:r>
              <a:rPr lang="en-US" sz="1400" err="1">
                <a:ea typeface="+mn-lt"/>
                <a:cs typeface="+mn-lt"/>
              </a:rPr>
              <a:t>C.APC_Cd</a:t>
            </a:r>
            <a:r>
              <a:rPr lang="en-US" sz="1400">
                <a:ea typeface="+mn-lt"/>
                <a:cs typeface="+mn-lt"/>
              </a:rPr>
              <a:t> IN (8011,5072,5191,5115,5491,5114,5302,5361,5193,5373)</a:t>
            </a:r>
            <a:endParaRPr lang="en-US"/>
          </a:p>
          <a:p>
            <a:r>
              <a:rPr lang="en-US" sz="1400">
                <a:ea typeface="+mn-lt"/>
                <a:cs typeface="+mn-lt"/>
              </a:rPr>
              <a:t>GROUP BY </a:t>
            </a:r>
            <a:r>
              <a:rPr lang="en-US" sz="1400" err="1">
                <a:ea typeface="+mn-lt"/>
                <a:cs typeface="+mn-lt"/>
              </a:rPr>
              <a:t>C.APC_Cd</a:t>
            </a:r>
            <a:r>
              <a:rPr lang="en-US" sz="1400">
                <a:ea typeface="+mn-lt"/>
                <a:cs typeface="+mn-lt"/>
              </a:rPr>
              <a:t>, </a:t>
            </a:r>
            <a:r>
              <a:rPr lang="en-US" sz="1400" err="1">
                <a:ea typeface="+mn-lt"/>
                <a:cs typeface="+mn-lt"/>
              </a:rPr>
              <a:t>C.APC_Desc</a:t>
            </a:r>
            <a:endParaRPr lang="en-US"/>
          </a:p>
          <a:p>
            <a:r>
              <a:rPr lang="en-US" sz="1400">
                <a:ea typeface="+mn-lt"/>
                <a:cs typeface="+mn-lt"/>
              </a:rPr>
              <a:t>ORDER BY SUM(</a:t>
            </a:r>
            <a:r>
              <a:rPr lang="en-US" sz="1400" err="1">
                <a:ea typeface="+mn-lt"/>
                <a:cs typeface="+mn-lt"/>
              </a:rPr>
              <a:t>C.Bene_Cnt</a:t>
            </a:r>
            <a:r>
              <a:rPr lang="en-US" sz="1400">
                <a:ea typeface="+mn-lt"/>
                <a:cs typeface="+mn-lt"/>
              </a:rPr>
              <a:t>) DESC</a:t>
            </a:r>
            <a:endParaRPr lang="en-US"/>
          </a:p>
          <a:p>
            <a:endParaRPr lang="en-US" sz="1400">
              <a:cs typeface="Arial"/>
            </a:endParaRPr>
          </a:p>
          <a:p>
            <a:endParaRPr lang="en-US" sz="1400">
              <a:cs typeface="Arial"/>
            </a:endParaRPr>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Tree>
    <p:extLst>
      <p:ext uri="{BB962C8B-B14F-4D97-AF65-F5344CB8AC3E}">
        <p14:creationId xmlns:p14="http://schemas.microsoft.com/office/powerpoint/2010/main" val="2073442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Inpatient Facilities by State</a:t>
            </a:r>
          </a:p>
        </p:txBody>
      </p:sp>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pic>
        <p:nvPicPr>
          <p:cNvPr id="5" name="Picture 4">
            <a:extLst>
              <a:ext uri="{FF2B5EF4-FFF2-40B4-BE49-F238E27FC236}">
                <a16:creationId xmlns:a16="http://schemas.microsoft.com/office/drawing/2014/main" id="{589B9742-92ED-8635-A026-2B03929930FF}"/>
              </a:ext>
            </a:extLst>
          </p:cNvPr>
          <p:cNvPicPr>
            <a:picLocks noChangeAspect="1"/>
          </p:cNvPicPr>
          <p:nvPr/>
        </p:nvPicPr>
        <p:blipFill>
          <a:blip r:embed="rId2"/>
          <a:stretch>
            <a:fillRect/>
          </a:stretch>
        </p:blipFill>
        <p:spPr>
          <a:xfrm>
            <a:off x="1365712" y="1186727"/>
            <a:ext cx="9617290" cy="3477680"/>
          </a:xfrm>
          <a:prstGeom prst="rect">
            <a:avLst/>
          </a:prstGeom>
        </p:spPr>
      </p:pic>
    </p:spTree>
    <p:extLst>
      <p:ext uri="{BB962C8B-B14F-4D97-AF65-F5344CB8AC3E}">
        <p14:creationId xmlns:p14="http://schemas.microsoft.com/office/powerpoint/2010/main" val="202100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3B955-D967-BE36-A509-520EC4DCE945}"/>
              </a:ext>
            </a:extLst>
          </p:cNvPr>
          <p:cNvSpPr>
            <a:spLocks noGrp="1"/>
          </p:cNvSpPr>
          <p:nvPr>
            <p:ph idx="1"/>
          </p:nvPr>
        </p:nvSpPr>
        <p:spPr>
          <a:xfrm>
            <a:off x="751923" y="839039"/>
            <a:ext cx="10687459" cy="3747511"/>
          </a:xfrm>
        </p:spPr>
        <p:txBody>
          <a:bodyPr vert="horz" lIns="91440" tIns="45720" rIns="91440" bIns="45720" rtlCol="0" anchor="t">
            <a:normAutofit fontScale="85000" lnSpcReduction="20000"/>
          </a:bodyPr>
          <a:lstStyle/>
          <a:p>
            <a:pPr marL="0" indent="0" algn="just">
              <a:buNone/>
            </a:pPr>
            <a:r>
              <a:rPr lang="en-US" sz="2600" b="1"/>
              <a:t>HCC Scoring</a:t>
            </a:r>
            <a:r>
              <a:rPr lang="en-US" b="1"/>
              <a:t> </a:t>
            </a:r>
            <a:endParaRPr lang="en-US">
              <a:solidFill>
                <a:srgbClr val="09142A"/>
              </a:solidFill>
              <a:latin typeface="Lucida Grande"/>
            </a:endParaRPr>
          </a:p>
          <a:p>
            <a:pPr marL="456565" indent="-456565" algn="just">
              <a:lnSpc>
                <a:spcPct val="100000"/>
              </a:lnSpc>
              <a:buFont typeface="Wingdings" panose="05000000000000000000" pitchFamily="2" charset="2"/>
              <a:buChar char="§"/>
            </a:pPr>
            <a:r>
              <a:rPr lang="en-US" sz="2000">
                <a:solidFill>
                  <a:schemeClr val="tx1">
                    <a:lumMod val="95000"/>
                    <a:lumOff val="5000"/>
                  </a:schemeClr>
                </a:solidFill>
                <a:latin typeface="Calibri"/>
                <a:ea typeface="+mn-lt"/>
                <a:cs typeface="+mn-lt"/>
              </a:rPr>
              <a:t>HCC coding is a risk-adjustment approach that was initially created to project patients' future medical expenses</a:t>
            </a:r>
            <a:r>
              <a:rPr lang="en-US" sz="2000" b="0" i="0">
                <a:solidFill>
                  <a:schemeClr val="tx1">
                    <a:lumMod val="95000"/>
                    <a:lumOff val="5000"/>
                  </a:schemeClr>
                </a:solidFill>
                <a:effectLst/>
                <a:latin typeface="Calibri"/>
                <a:ea typeface="+mn-lt"/>
                <a:cs typeface="+mn-lt"/>
              </a:rPr>
              <a:t>.</a:t>
            </a:r>
            <a:r>
              <a:rPr lang="en-US" sz="2000">
                <a:solidFill>
                  <a:schemeClr val="tx1">
                    <a:lumMod val="95000"/>
                    <a:lumOff val="5000"/>
                  </a:schemeClr>
                </a:solidFill>
                <a:latin typeface="Calibri"/>
                <a:ea typeface="+mn-lt"/>
                <a:cs typeface="+mn-lt"/>
              </a:rPr>
              <a:t> As the healthcare sector transitions to value-based payment models, the Centers for Medicare &amp; Medicaid Services (CMS) HCC model, which was introduced in 2004, is growing in popularity.</a:t>
            </a:r>
            <a:endParaRPr lang="en-US" sz="2000">
              <a:solidFill>
                <a:schemeClr val="tx1">
                  <a:lumMod val="95000"/>
                  <a:lumOff val="5000"/>
                </a:schemeClr>
              </a:solidFill>
              <a:latin typeface="Calibri"/>
            </a:endParaRPr>
          </a:p>
          <a:p>
            <a:pPr marL="456565" indent="-456565" algn="just">
              <a:buFont typeface="Wingdings" panose="05000000000000000000" pitchFamily="2" charset="2"/>
              <a:buChar char="§"/>
            </a:pPr>
            <a:r>
              <a:rPr lang="en-US" sz="2000">
                <a:latin typeface="Calibri"/>
                <a:ea typeface="+mn-lt"/>
                <a:cs typeface="+mn-lt"/>
              </a:rPr>
              <a:t>HCC coding makes use of ICD-10-CM coding to provide risk ratings to patients. An ICD-10-CM code is issued to each HCC. Insurance companies give patients a risk adjustment factor (RAF) score based on HCC coding as well as demographic information like age and gender. Based on a patient's RAF score, insurance companies can utilize algorithms to anticipate expenses. For instance, typical medical costs for a patient over a specific time frame can be anticipated for someone with few major health concerns. On the other side, a patient with several chronic illnesses is likely to need healthcare services more frequently and incur higher expenditures. </a:t>
            </a:r>
            <a:endParaRPr lang="en-US" sz="2000">
              <a:latin typeface="Calibri"/>
              <a:cs typeface="Calibri"/>
            </a:endParaRPr>
          </a:p>
          <a:p>
            <a:pPr marL="456565" indent="-456565" algn="just">
              <a:buFont typeface="Wingdings" panose="05000000000000000000" pitchFamily="2" charset="2"/>
              <a:buChar char="§"/>
            </a:pPr>
            <a:r>
              <a:rPr lang="en-US" sz="2400" i="1"/>
              <a:t>Reference:</a:t>
            </a:r>
            <a:r>
              <a:rPr lang="en-US" sz="2400" i="1">
                <a:cs typeface="Calibri"/>
              </a:rPr>
              <a:t> </a:t>
            </a:r>
            <a:r>
              <a:rPr lang="en-US" sz="2000" i="1">
                <a:effectLst/>
              </a:rPr>
              <a:t>Hierarchical condition category coding. AAFP. (2020, January 9). Retrieved December 2, 2022, from </a:t>
            </a:r>
            <a:r>
              <a:rPr lang="en-US" sz="2000" i="1">
                <a:solidFill>
                  <a:srgbClr val="C00000"/>
                </a:solidFill>
                <a:effectLst/>
                <a:hlinkClick r:id="rId2">
                  <a:extLst>
                    <a:ext uri="{A12FA001-AC4F-418D-AE19-62706E023703}">
                      <ahyp:hlinkClr xmlns:ahyp="http://schemas.microsoft.com/office/drawing/2018/hyperlinkcolor" val="tx"/>
                    </a:ext>
                  </a:extLst>
                </a:hlinkClick>
              </a:rPr>
              <a:t>Reference Link</a:t>
            </a:r>
            <a:endParaRPr lang="en-US" sz="2000" i="1">
              <a:solidFill>
                <a:srgbClr val="C00000"/>
              </a:solidFill>
              <a:effectLst/>
              <a:cs typeface="Calibri"/>
            </a:endParaRPr>
          </a:p>
        </p:txBody>
      </p:sp>
    </p:spTree>
    <p:extLst>
      <p:ext uri="{BB962C8B-B14F-4D97-AF65-F5344CB8AC3E}">
        <p14:creationId xmlns:p14="http://schemas.microsoft.com/office/powerpoint/2010/main" val="1257343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2806BB-F8C7-3885-4292-448B4CA9CC62}"/>
              </a:ext>
            </a:extLst>
          </p:cNvPr>
          <p:cNvSpPr>
            <a:spLocks noGrp="1"/>
          </p:cNvSpPr>
          <p:nvPr>
            <p:ph type="ctrTitle"/>
          </p:nvPr>
        </p:nvSpPr>
        <p:spPr>
          <a:xfrm>
            <a:off x="844982" y="121317"/>
            <a:ext cx="10672521" cy="932087"/>
          </a:xfrm>
        </p:spPr>
        <p:txBody>
          <a:bodyPr>
            <a:normAutofit/>
          </a:bodyPr>
          <a:lstStyle/>
          <a:p>
            <a:pPr algn="ctr">
              <a:lnSpc>
                <a:spcPct val="90000"/>
              </a:lnSpc>
            </a:pPr>
            <a:r>
              <a:rPr lang="en-US" sz="2800"/>
              <a:t>Outpatient Facilities by State</a:t>
            </a:r>
          </a:p>
        </p:txBody>
      </p:sp>
      <p:pic>
        <p:nvPicPr>
          <p:cNvPr id="7" name="Picture 6">
            <a:extLst>
              <a:ext uri="{FF2B5EF4-FFF2-40B4-BE49-F238E27FC236}">
                <a16:creationId xmlns:a16="http://schemas.microsoft.com/office/drawing/2014/main" id="{7C7884A4-4075-2024-53B7-B0EED3C3BB12}"/>
              </a:ext>
            </a:extLst>
          </p:cNvPr>
          <p:cNvPicPr>
            <a:picLocks noChangeAspect="1"/>
          </p:cNvPicPr>
          <p:nvPr/>
        </p:nvPicPr>
        <p:blipFill>
          <a:blip r:embed="rId2"/>
          <a:stretch>
            <a:fillRect/>
          </a:stretch>
        </p:blipFill>
        <p:spPr>
          <a:xfrm>
            <a:off x="1133303" y="1347019"/>
            <a:ext cx="10095506" cy="3623565"/>
          </a:xfrm>
          <a:prstGeom prst="rect">
            <a:avLst/>
          </a:prstGeom>
        </p:spPr>
      </p:pic>
    </p:spTree>
    <p:extLst>
      <p:ext uri="{BB962C8B-B14F-4D97-AF65-F5344CB8AC3E}">
        <p14:creationId xmlns:p14="http://schemas.microsoft.com/office/powerpoint/2010/main" val="2235639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02BD-F147-C7C0-A36A-35FE83AE0BA4}"/>
              </a:ext>
            </a:extLst>
          </p:cNvPr>
          <p:cNvSpPr>
            <a:spLocks noGrp="1"/>
          </p:cNvSpPr>
          <p:nvPr>
            <p:ph type="ctrTitle"/>
          </p:nvPr>
        </p:nvSpPr>
        <p:spPr>
          <a:xfrm>
            <a:off x="844982" y="111485"/>
            <a:ext cx="10672521" cy="932087"/>
          </a:xfrm>
        </p:spPr>
        <p:txBody>
          <a:bodyPr>
            <a:normAutofit/>
          </a:bodyPr>
          <a:lstStyle/>
          <a:p>
            <a:pPr algn="ctr">
              <a:lnSpc>
                <a:spcPct val="90000"/>
              </a:lnSpc>
            </a:pPr>
            <a:r>
              <a:rPr lang="en-US" sz="2800"/>
              <a:t>SNF </a:t>
            </a:r>
            <a:r>
              <a:rPr lang="en-US" sz="2800" dirty="0"/>
              <a:t>Facilities by State</a:t>
            </a:r>
          </a:p>
        </p:txBody>
      </p:sp>
      <p:pic>
        <p:nvPicPr>
          <p:cNvPr id="4" name="Picture 3">
            <a:extLst>
              <a:ext uri="{FF2B5EF4-FFF2-40B4-BE49-F238E27FC236}">
                <a16:creationId xmlns:a16="http://schemas.microsoft.com/office/drawing/2014/main" id="{8FA53FB4-33C6-CC5D-78EE-8014C1A0765B}"/>
              </a:ext>
            </a:extLst>
          </p:cNvPr>
          <p:cNvPicPr>
            <a:picLocks noChangeAspect="1"/>
          </p:cNvPicPr>
          <p:nvPr/>
        </p:nvPicPr>
        <p:blipFill>
          <a:blip r:embed="rId2"/>
          <a:stretch>
            <a:fillRect/>
          </a:stretch>
        </p:blipFill>
        <p:spPr>
          <a:xfrm>
            <a:off x="1820809" y="1310456"/>
            <a:ext cx="8550381" cy="4237087"/>
          </a:xfrm>
          <a:prstGeom prst="rect">
            <a:avLst/>
          </a:prstGeom>
        </p:spPr>
      </p:pic>
    </p:spTree>
    <p:extLst>
      <p:ext uri="{BB962C8B-B14F-4D97-AF65-F5344CB8AC3E}">
        <p14:creationId xmlns:p14="http://schemas.microsoft.com/office/powerpoint/2010/main" val="2953467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4FFE-27DE-D4ED-47E9-2BA55394775B}"/>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Hospice Facilities</a:t>
            </a:r>
            <a:r>
              <a:rPr lang="en-US" sz="2800" dirty="0"/>
              <a:t> by State</a:t>
            </a:r>
          </a:p>
        </p:txBody>
      </p:sp>
      <p:pic>
        <p:nvPicPr>
          <p:cNvPr id="6" name="Picture 5">
            <a:extLst>
              <a:ext uri="{FF2B5EF4-FFF2-40B4-BE49-F238E27FC236}">
                <a16:creationId xmlns:a16="http://schemas.microsoft.com/office/drawing/2014/main" id="{C38B085A-34AD-4A9C-5AD5-B3435405777B}"/>
              </a:ext>
            </a:extLst>
          </p:cNvPr>
          <p:cNvPicPr>
            <a:picLocks noChangeAspect="1"/>
          </p:cNvPicPr>
          <p:nvPr/>
        </p:nvPicPr>
        <p:blipFill>
          <a:blip r:embed="rId2"/>
          <a:stretch>
            <a:fillRect/>
          </a:stretch>
        </p:blipFill>
        <p:spPr>
          <a:xfrm>
            <a:off x="1839861" y="1055164"/>
            <a:ext cx="8512278" cy="4747671"/>
          </a:xfrm>
          <a:prstGeom prst="rect">
            <a:avLst/>
          </a:prstGeom>
        </p:spPr>
      </p:pic>
    </p:spTree>
    <p:extLst>
      <p:ext uri="{BB962C8B-B14F-4D97-AF65-F5344CB8AC3E}">
        <p14:creationId xmlns:p14="http://schemas.microsoft.com/office/powerpoint/2010/main" val="3084657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3D3A-51B7-21AF-8D71-E2A52CE9AC68}"/>
              </a:ext>
            </a:extLst>
          </p:cNvPr>
          <p:cNvSpPr>
            <a:spLocks noGrp="1"/>
          </p:cNvSpPr>
          <p:nvPr>
            <p:ph type="ctrTitle"/>
          </p:nvPr>
        </p:nvSpPr>
        <p:spPr>
          <a:xfrm>
            <a:off x="844982" y="111485"/>
            <a:ext cx="10672521" cy="932087"/>
          </a:xfrm>
        </p:spPr>
        <p:txBody>
          <a:bodyPr>
            <a:normAutofit/>
          </a:bodyPr>
          <a:lstStyle/>
          <a:p>
            <a:pPr algn="ctr">
              <a:lnSpc>
                <a:spcPct val="90000"/>
              </a:lnSpc>
            </a:pPr>
            <a:r>
              <a:rPr lang="en-US" sz="2800"/>
              <a:t>Home Health Facilities by State</a:t>
            </a:r>
          </a:p>
        </p:txBody>
      </p:sp>
      <p:pic>
        <p:nvPicPr>
          <p:cNvPr id="4" name="Picture 3">
            <a:extLst>
              <a:ext uri="{FF2B5EF4-FFF2-40B4-BE49-F238E27FC236}">
                <a16:creationId xmlns:a16="http://schemas.microsoft.com/office/drawing/2014/main" id="{ABBAD89B-1197-8413-2EA0-12DED0BDCE09}"/>
              </a:ext>
            </a:extLst>
          </p:cNvPr>
          <p:cNvPicPr>
            <a:picLocks noChangeAspect="1"/>
          </p:cNvPicPr>
          <p:nvPr/>
        </p:nvPicPr>
        <p:blipFill>
          <a:blip r:embed="rId2"/>
          <a:stretch>
            <a:fillRect/>
          </a:stretch>
        </p:blipFill>
        <p:spPr>
          <a:xfrm>
            <a:off x="1881775" y="1055164"/>
            <a:ext cx="8428450" cy="4747671"/>
          </a:xfrm>
          <a:prstGeom prst="rect">
            <a:avLst/>
          </a:prstGeom>
        </p:spPr>
      </p:pic>
    </p:spTree>
    <p:extLst>
      <p:ext uri="{BB962C8B-B14F-4D97-AF65-F5344CB8AC3E}">
        <p14:creationId xmlns:p14="http://schemas.microsoft.com/office/powerpoint/2010/main" val="1473832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40540-9066-87DD-07F4-ED658EEAF958}"/>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Inpatient Rehab Facilities by State</a:t>
            </a:r>
          </a:p>
        </p:txBody>
      </p:sp>
      <p:pic>
        <p:nvPicPr>
          <p:cNvPr id="4" name="Picture 3">
            <a:extLst>
              <a:ext uri="{FF2B5EF4-FFF2-40B4-BE49-F238E27FC236}">
                <a16:creationId xmlns:a16="http://schemas.microsoft.com/office/drawing/2014/main" id="{6A055BD9-F358-20B4-0BFE-598B60FF534A}"/>
              </a:ext>
            </a:extLst>
          </p:cNvPr>
          <p:cNvPicPr>
            <a:picLocks noChangeAspect="1"/>
          </p:cNvPicPr>
          <p:nvPr/>
        </p:nvPicPr>
        <p:blipFill>
          <a:blip r:embed="rId2"/>
          <a:stretch>
            <a:fillRect/>
          </a:stretch>
        </p:blipFill>
        <p:spPr>
          <a:xfrm>
            <a:off x="1851292" y="1074216"/>
            <a:ext cx="8489416" cy="4709568"/>
          </a:xfrm>
          <a:prstGeom prst="rect">
            <a:avLst/>
          </a:prstGeom>
        </p:spPr>
      </p:pic>
    </p:spTree>
    <p:extLst>
      <p:ext uri="{BB962C8B-B14F-4D97-AF65-F5344CB8AC3E}">
        <p14:creationId xmlns:p14="http://schemas.microsoft.com/office/powerpoint/2010/main" val="3086343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1035-000B-BFC2-9217-BF9939413E1C}"/>
              </a:ext>
            </a:extLst>
          </p:cNvPr>
          <p:cNvSpPr>
            <a:spLocks noGrp="1"/>
          </p:cNvSpPr>
          <p:nvPr>
            <p:ph type="ctrTitle"/>
          </p:nvPr>
        </p:nvSpPr>
        <p:spPr>
          <a:xfrm>
            <a:off x="844982" y="111485"/>
            <a:ext cx="10672521" cy="932087"/>
          </a:xfrm>
        </p:spPr>
        <p:txBody>
          <a:bodyPr>
            <a:normAutofit/>
          </a:bodyPr>
          <a:lstStyle/>
          <a:p>
            <a:pPr algn="ctr">
              <a:lnSpc>
                <a:spcPct val="90000"/>
              </a:lnSpc>
            </a:pPr>
            <a:r>
              <a:rPr lang="en-US" sz="2800"/>
              <a:t>Long-term Care Facilities by State</a:t>
            </a:r>
          </a:p>
        </p:txBody>
      </p:sp>
      <p:pic>
        <p:nvPicPr>
          <p:cNvPr id="4" name="Picture 3">
            <a:extLst>
              <a:ext uri="{FF2B5EF4-FFF2-40B4-BE49-F238E27FC236}">
                <a16:creationId xmlns:a16="http://schemas.microsoft.com/office/drawing/2014/main" id="{40E4B20E-613D-20F1-1099-FB7BAEE78617}"/>
              </a:ext>
            </a:extLst>
          </p:cNvPr>
          <p:cNvPicPr>
            <a:picLocks noChangeAspect="1"/>
          </p:cNvPicPr>
          <p:nvPr/>
        </p:nvPicPr>
        <p:blipFill>
          <a:blip r:embed="rId2"/>
          <a:stretch>
            <a:fillRect/>
          </a:stretch>
        </p:blipFill>
        <p:spPr>
          <a:xfrm>
            <a:off x="1858913" y="1043733"/>
            <a:ext cx="8474174" cy="4770533"/>
          </a:xfrm>
          <a:prstGeom prst="rect">
            <a:avLst/>
          </a:prstGeom>
        </p:spPr>
      </p:pic>
    </p:spTree>
    <p:extLst>
      <p:ext uri="{BB962C8B-B14F-4D97-AF65-F5344CB8AC3E}">
        <p14:creationId xmlns:p14="http://schemas.microsoft.com/office/powerpoint/2010/main" val="17201456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Inpatient Facilities In Indiana State</a:t>
            </a:r>
          </a:p>
        </p:txBody>
      </p:sp>
      <p:pic>
        <p:nvPicPr>
          <p:cNvPr id="4" name="Picture 3">
            <a:extLst>
              <a:ext uri="{FF2B5EF4-FFF2-40B4-BE49-F238E27FC236}">
                <a16:creationId xmlns:a16="http://schemas.microsoft.com/office/drawing/2014/main" id="{195913FE-DE91-FE30-7988-C310D01E348A}"/>
              </a:ext>
            </a:extLst>
          </p:cNvPr>
          <p:cNvPicPr>
            <a:picLocks noChangeAspect="1"/>
          </p:cNvPicPr>
          <p:nvPr/>
        </p:nvPicPr>
        <p:blipFill>
          <a:blip r:embed="rId2"/>
          <a:stretch>
            <a:fillRect/>
          </a:stretch>
        </p:blipFill>
        <p:spPr>
          <a:xfrm>
            <a:off x="1519819" y="1218288"/>
            <a:ext cx="8949429" cy="4199286"/>
          </a:xfrm>
          <a:prstGeom prst="rect">
            <a:avLst/>
          </a:prstGeom>
        </p:spPr>
      </p:pic>
    </p:spTree>
    <p:extLst>
      <p:ext uri="{BB962C8B-B14F-4D97-AF65-F5344CB8AC3E}">
        <p14:creationId xmlns:p14="http://schemas.microsoft.com/office/powerpoint/2010/main" val="3344885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Outpatient Facilities In Indiana State</a:t>
            </a:r>
          </a:p>
        </p:txBody>
      </p:sp>
      <p:pic>
        <p:nvPicPr>
          <p:cNvPr id="4" name="Picture 3">
            <a:extLst>
              <a:ext uri="{FF2B5EF4-FFF2-40B4-BE49-F238E27FC236}">
                <a16:creationId xmlns:a16="http://schemas.microsoft.com/office/drawing/2014/main" id="{4516EE59-62D4-023A-2349-81BF94587C91}"/>
              </a:ext>
            </a:extLst>
          </p:cNvPr>
          <p:cNvPicPr>
            <a:picLocks noChangeAspect="1"/>
          </p:cNvPicPr>
          <p:nvPr/>
        </p:nvPicPr>
        <p:blipFill>
          <a:blip r:embed="rId2"/>
          <a:stretch>
            <a:fillRect/>
          </a:stretch>
        </p:blipFill>
        <p:spPr>
          <a:xfrm>
            <a:off x="1300686" y="1033740"/>
            <a:ext cx="9298488" cy="4432224"/>
          </a:xfrm>
          <a:prstGeom prst="rect">
            <a:avLst/>
          </a:prstGeom>
        </p:spPr>
      </p:pic>
    </p:spTree>
    <p:extLst>
      <p:ext uri="{BB962C8B-B14F-4D97-AF65-F5344CB8AC3E}">
        <p14:creationId xmlns:p14="http://schemas.microsoft.com/office/powerpoint/2010/main" val="3581024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SNF Facilities In Indiana State</a:t>
            </a:r>
          </a:p>
        </p:txBody>
      </p:sp>
      <p:pic>
        <p:nvPicPr>
          <p:cNvPr id="4" name="Picture 3">
            <a:extLst>
              <a:ext uri="{FF2B5EF4-FFF2-40B4-BE49-F238E27FC236}">
                <a16:creationId xmlns:a16="http://schemas.microsoft.com/office/drawing/2014/main" id="{2E6F8934-28A1-7CB9-4B06-9432E7EE0A7D}"/>
              </a:ext>
            </a:extLst>
          </p:cNvPr>
          <p:cNvPicPr>
            <a:picLocks noChangeAspect="1"/>
          </p:cNvPicPr>
          <p:nvPr/>
        </p:nvPicPr>
        <p:blipFill>
          <a:blip r:embed="rId2"/>
          <a:stretch>
            <a:fillRect/>
          </a:stretch>
        </p:blipFill>
        <p:spPr>
          <a:xfrm>
            <a:off x="1567407" y="1033740"/>
            <a:ext cx="9057186" cy="4536665"/>
          </a:xfrm>
          <a:prstGeom prst="rect">
            <a:avLst/>
          </a:prstGeom>
        </p:spPr>
      </p:pic>
    </p:spTree>
    <p:extLst>
      <p:ext uri="{BB962C8B-B14F-4D97-AF65-F5344CB8AC3E}">
        <p14:creationId xmlns:p14="http://schemas.microsoft.com/office/powerpoint/2010/main" val="4170497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Hospice Facilities In Indiana State</a:t>
            </a:r>
          </a:p>
        </p:txBody>
      </p:sp>
      <p:pic>
        <p:nvPicPr>
          <p:cNvPr id="4" name="Picture 3">
            <a:extLst>
              <a:ext uri="{FF2B5EF4-FFF2-40B4-BE49-F238E27FC236}">
                <a16:creationId xmlns:a16="http://schemas.microsoft.com/office/drawing/2014/main" id="{AC7CDDAB-1CB2-D6AA-0158-CE700C0B3B12}"/>
              </a:ext>
            </a:extLst>
          </p:cNvPr>
          <p:cNvPicPr>
            <a:picLocks noChangeAspect="1"/>
          </p:cNvPicPr>
          <p:nvPr/>
        </p:nvPicPr>
        <p:blipFill>
          <a:blip r:embed="rId2"/>
          <a:stretch>
            <a:fillRect/>
          </a:stretch>
        </p:blipFill>
        <p:spPr>
          <a:xfrm>
            <a:off x="1538564" y="1122231"/>
            <a:ext cx="9285356" cy="4395683"/>
          </a:xfrm>
          <a:prstGeom prst="rect">
            <a:avLst/>
          </a:prstGeom>
        </p:spPr>
      </p:pic>
    </p:spTree>
    <p:extLst>
      <p:ext uri="{BB962C8B-B14F-4D97-AF65-F5344CB8AC3E}">
        <p14:creationId xmlns:p14="http://schemas.microsoft.com/office/powerpoint/2010/main" val="3087376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E4A2-86B3-4385-AB8A-FAD5732C806A}"/>
              </a:ext>
            </a:extLst>
          </p:cNvPr>
          <p:cNvSpPr>
            <a:spLocks noGrp="1"/>
          </p:cNvSpPr>
          <p:nvPr>
            <p:ph type="ctrTitle"/>
          </p:nvPr>
        </p:nvSpPr>
        <p:spPr>
          <a:xfrm>
            <a:off x="706437" y="2425481"/>
            <a:ext cx="10672521" cy="932087"/>
          </a:xfrm>
        </p:spPr>
        <p:txBody>
          <a:bodyPr>
            <a:normAutofit/>
          </a:bodyPr>
          <a:lstStyle/>
          <a:p>
            <a:pPr algn="ctr"/>
            <a:r>
              <a:rPr lang="en-US" sz="5400">
                <a:latin typeface="Times New Roman"/>
                <a:cs typeface="Times New Roman"/>
              </a:rPr>
              <a:t>METHODOLOGY</a:t>
            </a:r>
            <a:endParaRPr lang="en-US" sz="54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0B9FBC1-2E55-4E10-8B12-C026383C3621}"/>
              </a:ext>
            </a:extLst>
          </p:cNvPr>
          <p:cNvSpPr>
            <a:spLocks noGrp="1"/>
          </p:cNvSpPr>
          <p:nvPr>
            <p:ph idx="1"/>
          </p:nvPr>
        </p:nvSpPr>
        <p:spPr>
          <a:xfrm>
            <a:off x="691499" y="1944181"/>
            <a:ext cx="10687459" cy="3747511"/>
          </a:xfrm>
        </p:spPr>
        <p:txBody>
          <a:bodyPr vert="horz" lIns="91440" tIns="45720" rIns="91440" bIns="45720" rtlCol="0" anchor="t">
            <a:normAutofit/>
          </a:bodyPr>
          <a:lstStyle/>
          <a:p>
            <a:pPr marL="0" indent="0">
              <a:buNone/>
            </a:pPr>
            <a:br>
              <a:rPr lang="en-US"/>
            </a:br>
            <a:endParaRPr lang="en-IN"/>
          </a:p>
        </p:txBody>
      </p:sp>
    </p:spTree>
    <p:extLst>
      <p:ext uri="{BB962C8B-B14F-4D97-AF65-F5344CB8AC3E}">
        <p14:creationId xmlns:p14="http://schemas.microsoft.com/office/powerpoint/2010/main" val="3267526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Home Health Facilities In Indiana State</a:t>
            </a:r>
          </a:p>
        </p:txBody>
      </p:sp>
      <p:pic>
        <p:nvPicPr>
          <p:cNvPr id="4" name="Picture 3">
            <a:extLst>
              <a:ext uri="{FF2B5EF4-FFF2-40B4-BE49-F238E27FC236}">
                <a16:creationId xmlns:a16="http://schemas.microsoft.com/office/drawing/2014/main" id="{CA6CBA1F-0D13-D7BB-2C51-678D7CE89AE0}"/>
              </a:ext>
            </a:extLst>
          </p:cNvPr>
          <p:cNvPicPr>
            <a:picLocks noChangeAspect="1"/>
          </p:cNvPicPr>
          <p:nvPr/>
        </p:nvPicPr>
        <p:blipFill>
          <a:blip r:embed="rId2"/>
          <a:stretch>
            <a:fillRect/>
          </a:stretch>
        </p:blipFill>
        <p:spPr>
          <a:xfrm>
            <a:off x="1516943" y="1033740"/>
            <a:ext cx="9328598" cy="4441389"/>
          </a:xfrm>
          <a:prstGeom prst="rect">
            <a:avLst/>
          </a:prstGeom>
        </p:spPr>
      </p:pic>
    </p:spTree>
    <p:extLst>
      <p:ext uri="{BB962C8B-B14F-4D97-AF65-F5344CB8AC3E}">
        <p14:creationId xmlns:p14="http://schemas.microsoft.com/office/powerpoint/2010/main" val="4500654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IRF Facilities In Indiana State</a:t>
            </a:r>
          </a:p>
        </p:txBody>
      </p:sp>
      <p:pic>
        <p:nvPicPr>
          <p:cNvPr id="4" name="Picture 3">
            <a:extLst>
              <a:ext uri="{FF2B5EF4-FFF2-40B4-BE49-F238E27FC236}">
                <a16:creationId xmlns:a16="http://schemas.microsoft.com/office/drawing/2014/main" id="{261E69B6-B56A-7332-2E93-0C9E1D5446CC}"/>
              </a:ext>
            </a:extLst>
          </p:cNvPr>
          <p:cNvPicPr>
            <a:picLocks noChangeAspect="1"/>
          </p:cNvPicPr>
          <p:nvPr/>
        </p:nvPicPr>
        <p:blipFill>
          <a:blip r:embed="rId2"/>
          <a:stretch>
            <a:fillRect/>
          </a:stretch>
        </p:blipFill>
        <p:spPr>
          <a:xfrm>
            <a:off x="1459785" y="1033740"/>
            <a:ext cx="9272429" cy="4409031"/>
          </a:xfrm>
          <a:prstGeom prst="rect">
            <a:avLst/>
          </a:prstGeom>
        </p:spPr>
      </p:pic>
    </p:spTree>
    <p:extLst>
      <p:ext uri="{BB962C8B-B14F-4D97-AF65-F5344CB8AC3E}">
        <p14:creationId xmlns:p14="http://schemas.microsoft.com/office/powerpoint/2010/main" val="3916848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EE82-FE5C-01BB-CF1F-9E7F6FDB9FBA}"/>
              </a:ext>
            </a:extLst>
          </p:cNvPr>
          <p:cNvSpPr>
            <a:spLocks noGrp="1"/>
          </p:cNvSpPr>
          <p:nvPr>
            <p:ph type="ctrTitle"/>
          </p:nvPr>
        </p:nvSpPr>
        <p:spPr>
          <a:xfrm>
            <a:off x="844982" y="101653"/>
            <a:ext cx="10672521" cy="932087"/>
          </a:xfrm>
        </p:spPr>
        <p:txBody>
          <a:bodyPr>
            <a:normAutofit/>
          </a:bodyPr>
          <a:lstStyle/>
          <a:p>
            <a:pPr algn="ctr">
              <a:lnSpc>
                <a:spcPct val="90000"/>
              </a:lnSpc>
            </a:pPr>
            <a:r>
              <a:rPr lang="en-US" sz="2800"/>
              <a:t>Long-Term Facilities In Indiana State</a:t>
            </a:r>
          </a:p>
        </p:txBody>
      </p:sp>
      <p:pic>
        <p:nvPicPr>
          <p:cNvPr id="4" name="Picture 3">
            <a:extLst>
              <a:ext uri="{FF2B5EF4-FFF2-40B4-BE49-F238E27FC236}">
                <a16:creationId xmlns:a16="http://schemas.microsoft.com/office/drawing/2014/main" id="{1D91711D-9227-A1A2-B50F-E26C82DE6B56}"/>
              </a:ext>
            </a:extLst>
          </p:cNvPr>
          <p:cNvPicPr>
            <a:picLocks noChangeAspect="1"/>
          </p:cNvPicPr>
          <p:nvPr/>
        </p:nvPicPr>
        <p:blipFill>
          <a:blip r:embed="rId2"/>
          <a:stretch>
            <a:fillRect/>
          </a:stretch>
        </p:blipFill>
        <p:spPr>
          <a:xfrm>
            <a:off x="1435284" y="1113346"/>
            <a:ext cx="9491915" cy="4434677"/>
          </a:xfrm>
          <a:prstGeom prst="rect">
            <a:avLst/>
          </a:prstGeom>
        </p:spPr>
      </p:pic>
    </p:spTree>
    <p:extLst>
      <p:ext uri="{BB962C8B-B14F-4D97-AF65-F5344CB8AC3E}">
        <p14:creationId xmlns:p14="http://schemas.microsoft.com/office/powerpoint/2010/main" val="1398530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C3F325-30AD-6B92-D568-FEF8C6DB3CED}"/>
              </a:ext>
            </a:extLst>
          </p:cNvPr>
          <p:cNvSpPr txBox="1"/>
          <p:nvPr/>
        </p:nvSpPr>
        <p:spPr>
          <a:xfrm>
            <a:off x="4242954" y="1620487"/>
            <a:ext cx="742207" cy="38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1F17647-36D1-6F8B-49D9-F762C4DFA0AC}"/>
              </a:ext>
            </a:extLst>
          </p:cNvPr>
          <p:cNvSpPr txBox="1"/>
          <p:nvPr/>
        </p:nvSpPr>
        <p:spPr>
          <a:xfrm>
            <a:off x="7897089" y="5947557"/>
            <a:ext cx="37036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Additional Table scripts in Appendix</a:t>
            </a:r>
          </a:p>
        </p:txBody>
      </p:sp>
      <p:sp>
        <p:nvSpPr>
          <p:cNvPr id="3" name="Title 1">
            <a:extLst>
              <a:ext uri="{FF2B5EF4-FFF2-40B4-BE49-F238E27FC236}">
                <a16:creationId xmlns:a16="http://schemas.microsoft.com/office/drawing/2014/main" id="{F45D68EF-F184-A9DD-08F6-6F6D0EFFD54B}"/>
              </a:ext>
            </a:extLst>
          </p:cNvPr>
          <p:cNvSpPr txBox="1">
            <a:spLocks/>
          </p:cNvSpPr>
          <p:nvPr/>
        </p:nvSpPr>
        <p:spPr>
          <a:xfrm>
            <a:off x="838200" y="365126"/>
            <a:ext cx="10515600" cy="714190"/>
          </a:xfrm>
          <a:prstGeom prst="rect">
            <a:avLst/>
          </a:prstGeom>
        </p:spPr>
        <p:txBody>
          <a:bodyPr vert="horz" lIns="91440" tIns="45720" rIns="91440" bIns="45720" rtlCol="0" anchor="ctr">
            <a:noAutofit/>
          </a:bodyPr>
          <a:lstStyle>
            <a:lvl1pPr algn="l" defTabSz="609585" rtl="0" eaLnBrk="1" latinLnBrk="0" hangingPunct="1">
              <a:spcBef>
                <a:spcPct val="0"/>
              </a:spcBef>
              <a:buNone/>
              <a:defRPr sz="4000" b="1" i="0" kern="100" cap="none" spc="0">
                <a:solidFill>
                  <a:srgbClr val="404041"/>
                </a:solidFill>
                <a:latin typeface="Arial"/>
                <a:ea typeface="+mj-ea"/>
                <a:cs typeface="Arial"/>
              </a:defRPr>
            </a:lvl1pPr>
          </a:lstStyle>
          <a:p>
            <a:pPr algn="ctr"/>
            <a:r>
              <a:rPr lang="en-US" sz="2400">
                <a:latin typeface="Calibri body"/>
              </a:rPr>
              <a:t>Top Indications Based on Patient counts for Inpatient and Outpatient Services </a:t>
            </a:r>
            <a:endParaRPr lang="en-US" sz="2400">
              <a:latin typeface="Calibri body"/>
              <a:cs typeface="Calibri Light"/>
            </a:endParaRPr>
          </a:p>
        </p:txBody>
      </p:sp>
      <p:pic>
        <p:nvPicPr>
          <p:cNvPr id="4" name="Picture 3">
            <a:extLst>
              <a:ext uri="{FF2B5EF4-FFF2-40B4-BE49-F238E27FC236}">
                <a16:creationId xmlns:a16="http://schemas.microsoft.com/office/drawing/2014/main" id="{94E3EABA-1C3D-2F9E-DDB2-7FB35AC017D5}"/>
              </a:ext>
            </a:extLst>
          </p:cNvPr>
          <p:cNvPicPr>
            <a:picLocks noChangeAspect="1"/>
          </p:cNvPicPr>
          <p:nvPr/>
        </p:nvPicPr>
        <p:blipFill>
          <a:blip r:embed="rId2"/>
          <a:stretch>
            <a:fillRect/>
          </a:stretch>
        </p:blipFill>
        <p:spPr>
          <a:xfrm>
            <a:off x="820321" y="1639536"/>
            <a:ext cx="10312315" cy="2499627"/>
          </a:xfrm>
          <a:prstGeom prst="rect">
            <a:avLst/>
          </a:prstGeom>
        </p:spPr>
      </p:pic>
    </p:spTree>
    <p:extLst>
      <p:ext uri="{BB962C8B-B14F-4D97-AF65-F5344CB8AC3E}">
        <p14:creationId xmlns:p14="http://schemas.microsoft.com/office/powerpoint/2010/main" val="3243244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88A2D6-EAB5-EE86-AC77-E979194F252F}"/>
              </a:ext>
            </a:extLst>
          </p:cNvPr>
          <p:cNvSpPr txBox="1"/>
          <p:nvPr/>
        </p:nvSpPr>
        <p:spPr>
          <a:xfrm>
            <a:off x="7094783" y="2171342"/>
            <a:ext cx="44533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a:cs typeface="Calibri" panose="020F0502020204030204"/>
            </a:endParaRPr>
          </a:p>
        </p:txBody>
      </p:sp>
      <p:sp>
        <p:nvSpPr>
          <p:cNvPr id="6" name="TextBox 5">
            <a:extLst>
              <a:ext uri="{FF2B5EF4-FFF2-40B4-BE49-F238E27FC236}">
                <a16:creationId xmlns:a16="http://schemas.microsoft.com/office/drawing/2014/main" id="{0EAF35B9-91EC-56F2-B01F-A4CF97419A68}"/>
              </a:ext>
            </a:extLst>
          </p:cNvPr>
          <p:cNvSpPr txBox="1"/>
          <p:nvPr/>
        </p:nvSpPr>
        <p:spPr>
          <a:xfrm>
            <a:off x="408214" y="102053"/>
            <a:ext cx="113279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                    Top 10 Inpatient diseases with max patient counts across the US</a:t>
            </a:r>
            <a:endParaRPr lang="en-US" sz="2400" b="1"/>
          </a:p>
        </p:txBody>
      </p:sp>
      <p:pic>
        <p:nvPicPr>
          <p:cNvPr id="7" name="Picture 13" descr="Chart, bar chart&#10;&#10;Description automatically generated">
            <a:extLst>
              <a:ext uri="{FF2B5EF4-FFF2-40B4-BE49-F238E27FC236}">
                <a16:creationId xmlns:a16="http://schemas.microsoft.com/office/drawing/2014/main" id="{4F1A0BFA-DDFA-A3D9-2100-513E54CECF1D}"/>
              </a:ext>
            </a:extLst>
          </p:cNvPr>
          <p:cNvPicPr>
            <a:picLocks noChangeAspect="1"/>
          </p:cNvPicPr>
          <p:nvPr/>
        </p:nvPicPr>
        <p:blipFill>
          <a:blip r:embed="rId2"/>
          <a:stretch>
            <a:fillRect/>
          </a:stretch>
        </p:blipFill>
        <p:spPr>
          <a:xfrm>
            <a:off x="3482190" y="3106910"/>
            <a:ext cx="7707508" cy="3105094"/>
          </a:xfrm>
          <a:prstGeom prst="rect">
            <a:avLst/>
          </a:prstGeom>
        </p:spPr>
      </p:pic>
      <p:pic>
        <p:nvPicPr>
          <p:cNvPr id="8" name="Picture 7">
            <a:extLst>
              <a:ext uri="{FF2B5EF4-FFF2-40B4-BE49-F238E27FC236}">
                <a16:creationId xmlns:a16="http://schemas.microsoft.com/office/drawing/2014/main" id="{95B8BEF9-788F-AFF6-17A7-81912234743C}"/>
              </a:ext>
            </a:extLst>
          </p:cNvPr>
          <p:cNvPicPr>
            <a:picLocks noChangeAspect="1"/>
          </p:cNvPicPr>
          <p:nvPr/>
        </p:nvPicPr>
        <p:blipFill>
          <a:blip r:embed="rId3"/>
          <a:stretch>
            <a:fillRect/>
          </a:stretch>
        </p:blipFill>
        <p:spPr>
          <a:xfrm>
            <a:off x="1002302" y="563718"/>
            <a:ext cx="5540220" cy="2812024"/>
          </a:xfrm>
          <a:prstGeom prst="rect">
            <a:avLst/>
          </a:prstGeom>
        </p:spPr>
      </p:pic>
    </p:spTree>
    <p:extLst>
      <p:ext uri="{BB962C8B-B14F-4D97-AF65-F5344CB8AC3E}">
        <p14:creationId xmlns:p14="http://schemas.microsoft.com/office/powerpoint/2010/main" val="1689289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A3C4-70FB-706D-3916-B04B49F5879C}"/>
              </a:ext>
            </a:extLst>
          </p:cNvPr>
          <p:cNvSpPr txBox="1">
            <a:spLocks/>
          </p:cNvSpPr>
          <p:nvPr/>
        </p:nvSpPr>
        <p:spPr>
          <a:xfrm>
            <a:off x="838200" y="167149"/>
            <a:ext cx="10515600" cy="658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i="0" kern="1200" cap="none" spc="0">
                <a:solidFill>
                  <a:srgbClr val="404041"/>
                </a:solidFill>
                <a:latin typeface="Arial"/>
                <a:ea typeface="+mj-ea"/>
                <a:cs typeface="Arial"/>
              </a:defRPr>
            </a:lvl1pPr>
          </a:lstStyle>
          <a:p>
            <a:pPr algn="ctr"/>
            <a:r>
              <a:rPr lang="en-US" sz="2400">
                <a:latin typeface="Calibri body"/>
                <a:cs typeface="Calibri"/>
              </a:rPr>
              <a:t>Top 10 States with Max Inpatient cases across the US</a:t>
            </a:r>
            <a:endParaRPr lang="en-US" sz="2400">
              <a:latin typeface="Calibri body"/>
            </a:endParaRPr>
          </a:p>
        </p:txBody>
      </p:sp>
      <p:pic>
        <p:nvPicPr>
          <p:cNvPr id="3" name="Picture 2">
            <a:extLst>
              <a:ext uri="{FF2B5EF4-FFF2-40B4-BE49-F238E27FC236}">
                <a16:creationId xmlns:a16="http://schemas.microsoft.com/office/drawing/2014/main" id="{755A3F0F-6EDF-B5C8-46D9-E21F1ED7901D}"/>
              </a:ext>
            </a:extLst>
          </p:cNvPr>
          <p:cNvPicPr>
            <a:picLocks noChangeAspect="1"/>
          </p:cNvPicPr>
          <p:nvPr/>
        </p:nvPicPr>
        <p:blipFill>
          <a:blip r:embed="rId2"/>
          <a:stretch>
            <a:fillRect/>
          </a:stretch>
        </p:blipFill>
        <p:spPr>
          <a:xfrm>
            <a:off x="2123426" y="932432"/>
            <a:ext cx="7502356" cy="2253219"/>
          </a:xfrm>
          <a:prstGeom prst="rect">
            <a:avLst/>
          </a:prstGeom>
        </p:spPr>
      </p:pic>
      <p:pic>
        <p:nvPicPr>
          <p:cNvPr id="4" name="Picture 3">
            <a:extLst>
              <a:ext uri="{FF2B5EF4-FFF2-40B4-BE49-F238E27FC236}">
                <a16:creationId xmlns:a16="http://schemas.microsoft.com/office/drawing/2014/main" id="{7651BC6A-02C7-4796-1999-61D38B69FDB7}"/>
              </a:ext>
            </a:extLst>
          </p:cNvPr>
          <p:cNvPicPr>
            <a:picLocks noChangeAspect="1"/>
          </p:cNvPicPr>
          <p:nvPr/>
        </p:nvPicPr>
        <p:blipFill>
          <a:blip r:embed="rId3"/>
          <a:stretch>
            <a:fillRect/>
          </a:stretch>
        </p:blipFill>
        <p:spPr>
          <a:xfrm>
            <a:off x="3364788" y="3185651"/>
            <a:ext cx="4422359" cy="3107088"/>
          </a:xfrm>
          <a:prstGeom prst="rect">
            <a:avLst/>
          </a:prstGeom>
        </p:spPr>
      </p:pic>
    </p:spTree>
    <p:extLst>
      <p:ext uri="{BB962C8B-B14F-4D97-AF65-F5344CB8AC3E}">
        <p14:creationId xmlns:p14="http://schemas.microsoft.com/office/powerpoint/2010/main" val="4253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A884BE-D6EE-0A02-6A1E-E35D33F79F57}"/>
              </a:ext>
            </a:extLst>
          </p:cNvPr>
          <p:cNvSpPr txBox="1"/>
          <p:nvPr/>
        </p:nvSpPr>
        <p:spPr>
          <a:xfrm>
            <a:off x="871504" y="441557"/>
            <a:ext cx="106952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                                  </a:t>
            </a:r>
            <a:r>
              <a:rPr lang="en-US" sz="2400" b="1" dirty="0">
                <a:cs typeface="Calibri"/>
              </a:rPr>
              <a:t>Top 10 States with Max Inpatient cases across the US</a:t>
            </a:r>
          </a:p>
        </p:txBody>
      </p:sp>
      <p:pic>
        <p:nvPicPr>
          <p:cNvPr id="4" name="Picture 3">
            <a:extLst>
              <a:ext uri="{FF2B5EF4-FFF2-40B4-BE49-F238E27FC236}">
                <a16:creationId xmlns:a16="http://schemas.microsoft.com/office/drawing/2014/main" id="{E00401AA-3343-AB66-C624-AFF119F0E27A}"/>
              </a:ext>
            </a:extLst>
          </p:cNvPr>
          <p:cNvPicPr>
            <a:picLocks noChangeAspect="1"/>
          </p:cNvPicPr>
          <p:nvPr/>
        </p:nvPicPr>
        <p:blipFill>
          <a:blip r:embed="rId2"/>
          <a:stretch>
            <a:fillRect/>
          </a:stretch>
        </p:blipFill>
        <p:spPr>
          <a:xfrm>
            <a:off x="755196" y="1266670"/>
            <a:ext cx="5340804" cy="3459264"/>
          </a:xfrm>
          <a:prstGeom prst="rect">
            <a:avLst/>
          </a:prstGeom>
        </p:spPr>
      </p:pic>
      <p:pic>
        <p:nvPicPr>
          <p:cNvPr id="5" name="Picture 4">
            <a:extLst>
              <a:ext uri="{FF2B5EF4-FFF2-40B4-BE49-F238E27FC236}">
                <a16:creationId xmlns:a16="http://schemas.microsoft.com/office/drawing/2014/main" id="{6E46B851-D371-B995-7B38-1D09AAA1B7DD}"/>
              </a:ext>
            </a:extLst>
          </p:cNvPr>
          <p:cNvPicPr>
            <a:picLocks noChangeAspect="1"/>
          </p:cNvPicPr>
          <p:nvPr/>
        </p:nvPicPr>
        <p:blipFill>
          <a:blip r:embed="rId3"/>
          <a:stretch>
            <a:fillRect/>
          </a:stretch>
        </p:blipFill>
        <p:spPr>
          <a:xfrm>
            <a:off x="6342993" y="1375408"/>
            <a:ext cx="5093811" cy="3624972"/>
          </a:xfrm>
          <a:prstGeom prst="rect">
            <a:avLst/>
          </a:prstGeom>
        </p:spPr>
      </p:pic>
    </p:spTree>
    <p:extLst>
      <p:ext uri="{BB962C8B-B14F-4D97-AF65-F5344CB8AC3E}">
        <p14:creationId xmlns:p14="http://schemas.microsoft.com/office/powerpoint/2010/main" val="1702773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F7B4-3011-2560-3ACA-AB93C3DD513A}"/>
              </a:ext>
            </a:extLst>
          </p:cNvPr>
          <p:cNvSpPr txBox="1">
            <a:spLocks/>
          </p:cNvSpPr>
          <p:nvPr/>
        </p:nvSpPr>
        <p:spPr>
          <a:xfrm>
            <a:off x="0" y="177800"/>
            <a:ext cx="10515600" cy="619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alibri body"/>
                <a:cs typeface="Calibri"/>
              </a:rPr>
              <a:t>Top 10 Outpatient Diseases with Max Patient Counts Across the US</a:t>
            </a:r>
            <a:endParaRPr lang="en-US" sz="2400" b="1" dirty="0">
              <a:latin typeface="Calibri body"/>
            </a:endParaRPr>
          </a:p>
        </p:txBody>
      </p:sp>
      <p:pic>
        <p:nvPicPr>
          <p:cNvPr id="3" name="Picture 2">
            <a:extLst>
              <a:ext uri="{FF2B5EF4-FFF2-40B4-BE49-F238E27FC236}">
                <a16:creationId xmlns:a16="http://schemas.microsoft.com/office/drawing/2014/main" id="{233669A9-E5CB-AC27-3701-FE3F93377E03}"/>
              </a:ext>
            </a:extLst>
          </p:cNvPr>
          <p:cNvPicPr>
            <a:picLocks noChangeAspect="1"/>
          </p:cNvPicPr>
          <p:nvPr/>
        </p:nvPicPr>
        <p:blipFill>
          <a:blip r:embed="rId2"/>
          <a:stretch>
            <a:fillRect/>
          </a:stretch>
        </p:blipFill>
        <p:spPr>
          <a:xfrm>
            <a:off x="1202974" y="796413"/>
            <a:ext cx="10007740" cy="2113935"/>
          </a:xfrm>
          <a:prstGeom prst="rect">
            <a:avLst/>
          </a:prstGeom>
        </p:spPr>
      </p:pic>
      <p:pic>
        <p:nvPicPr>
          <p:cNvPr id="4" name="Picture 3">
            <a:extLst>
              <a:ext uri="{FF2B5EF4-FFF2-40B4-BE49-F238E27FC236}">
                <a16:creationId xmlns:a16="http://schemas.microsoft.com/office/drawing/2014/main" id="{73DFC348-0BE3-0B43-E369-F6D9C68297CF}"/>
              </a:ext>
            </a:extLst>
          </p:cNvPr>
          <p:cNvPicPr>
            <a:picLocks noChangeAspect="1"/>
          </p:cNvPicPr>
          <p:nvPr/>
        </p:nvPicPr>
        <p:blipFill>
          <a:blip r:embed="rId3"/>
          <a:stretch>
            <a:fillRect/>
          </a:stretch>
        </p:blipFill>
        <p:spPr>
          <a:xfrm>
            <a:off x="2894122" y="3429000"/>
            <a:ext cx="5836923" cy="2827731"/>
          </a:xfrm>
          <a:prstGeom prst="rect">
            <a:avLst/>
          </a:prstGeom>
        </p:spPr>
      </p:pic>
    </p:spTree>
    <p:extLst>
      <p:ext uri="{BB962C8B-B14F-4D97-AF65-F5344CB8AC3E}">
        <p14:creationId xmlns:p14="http://schemas.microsoft.com/office/powerpoint/2010/main" val="27170805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hart, bar chart&#10;&#10;Description automatically generated">
            <a:extLst>
              <a:ext uri="{FF2B5EF4-FFF2-40B4-BE49-F238E27FC236}">
                <a16:creationId xmlns:a16="http://schemas.microsoft.com/office/drawing/2014/main" id="{7E3B8244-5FD5-1489-BE96-E5FF4111F085}"/>
              </a:ext>
            </a:extLst>
          </p:cNvPr>
          <p:cNvPicPr>
            <a:picLocks noChangeAspect="1"/>
          </p:cNvPicPr>
          <p:nvPr/>
        </p:nvPicPr>
        <p:blipFill>
          <a:blip r:embed="rId2"/>
          <a:stretch>
            <a:fillRect/>
          </a:stretch>
        </p:blipFill>
        <p:spPr>
          <a:xfrm>
            <a:off x="4669352" y="3429000"/>
            <a:ext cx="7035611" cy="2775846"/>
          </a:xfrm>
          <a:prstGeom prst="rect">
            <a:avLst/>
          </a:prstGeom>
        </p:spPr>
      </p:pic>
      <p:sp>
        <p:nvSpPr>
          <p:cNvPr id="4" name="TextBox 3">
            <a:extLst>
              <a:ext uri="{FF2B5EF4-FFF2-40B4-BE49-F238E27FC236}">
                <a16:creationId xmlns:a16="http://schemas.microsoft.com/office/drawing/2014/main" id="{F0B2411D-AF45-37C9-38D6-37902214EDCB}"/>
              </a:ext>
            </a:extLst>
          </p:cNvPr>
          <p:cNvSpPr txBox="1"/>
          <p:nvPr/>
        </p:nvSpPr>
        <p:spPr>
          <a:xfrm>
            <a:off x="937192" y="182818"/>
            <a:ext cx="103176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cs typeface="Calibri"/>
              </a:rPr>
              <a:t>Top 10 Outpatient Diseases with Max Patient Counts Across the US</a:t>
            </a:r>
            <a:endParaRPr lang="en-US" b="1" dirty="0"/>
          </a:p>
        </p:txBody>
      </p:sp>
      <p:pic>
        <p:nvPicPr>
          <p:cNvPr id="5" name="Picture 4">
            <a:extLst>
              <a:ext uri="{FF2B5EF4-FFF2-40B4-BE49-F238E27FC236}">
                <a16:creationId xmlns:a16="http://schemas.microsoft.com/office/drawing/2014/main" id="{65A3B8B6-860F-4564-87F9-101FC0591861}"/>
              </a:ext>
            </a:extLst>
          </p:cNvPr>
          <p:cNvPicPr>
            <a:picLocks noChangeAspect="1"/>
          </p:cNvPicPr>
          <p:nvPr/>
        </p:nvPicPr>
        <p:blipFill rotWithShape="1">
          <a:blip r:embed="rId3"/>
          <a:srcRect t="1745" b="-1"/>
          <a:stretch/>
        </p:blipFill>
        <p:spPr>
          <a:xfrm>
            <a:off x="933094" y="814912"/>
            <a:ext cx="5670253" cy="2725536"/>
          </a:xfrm>
          <a:prstGeom prst="rect">
            <a:avLst/>
          </a:prstGeom>
        </p:spPr>
      </p:pic>
    </p:spTree>
    <p:extLst>
      <p:ext uri="{BB962C8B-B14F-4D97-AF65-F5344CB8AC3E}">
        <p14:creationId xmlns:p14="http://schemas.microsoft.com/office/powerpoint/2010/main" val="10466929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D6C5-874B-76D8-E23C-BBA9E35AB829}"/>
              </a:ext>
            </a:extLst>
          </p:cNvPr>
          <p:cNvSpPr txBox="1">
            <a:spLocks/>
          </p:cNvSpPr>
          <p:nvPr/>
        </p:nvSpPr>
        <p:spPr>
          <a:xfrm>
            <a:off x="0" y="228600"/>
            <a:ext cx="10515600" cy="617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alibri body"/>
                <a:cs typeface="Calibri"/>
              </a:rPr>
              <a:t>Top 10 states with Max Outpatient across the US</a:t>
            </a:r>
            <a:endParaRPr lang="en-US" sz="2400" b="1" dirty="0">
              <a:latin typeface="Calibri body"/>
            </a:endParaRPr>
          </a:p>
        </p:txBody>
      </p:sp>
      <p:pic>
        <p:nvPicPr>
          <p:cNvPr id="3" name="Picture 2">
            <a:extLst>
              <a:ext uri="{FF2B5EF4-FFF2-40B4-BE49-F238E27FC236}">
                <a16:creationId xmlns:a16="http://schemas.microsoft.com/office/drawing/2014/main" id="{ADCADA30-DA18-9AF9-E175-D001DB9D2718}"/>
              </a:ext>
            </a:extLst>
          </p:cNvPr>
          <p:cNvPicPr>
            <a:picLocks noChangeAspect="1"/>
          </p:cNvPicPr>
          <p:nvPr/>
        </p:nvPicPr>
        <p:blipFill>
          <a:blip r:embed="rId2"/>
          <a:stretch>
            <a:fillRect/>
          </a:stretch>
        </p:blipFill>
        <p:spPr>
          <a:xfrm>
            <a:off x="1465006" y="846580"/>
            <a:ext cx="9714271" cy="2466891"/>
          </a:xfrm>
          <a:prstGeom prst="rect">
            <a:avLst/>
          </a:prstGeom>
        </p:spPr>
      </p:pic>
      <p:pic>
        <p:nvPicPr>
          <p:cNvPr id="4" name="Picture 3">
            <a:extLst>
              <a:ext uri="{FF2B5EF4-FFF2-40B4-BE49-F238E27FC236}">
                <a16:creationId xmlns:a16="http://schemas.microsoft.com/office/drawing/2014/main" id="{123A19DD-D0A4-045B-5BC0-C4AA3C2B6840}"/>
              </a:ext>
            </a:extLst>
          </p:cNvPr>
          <p:cNvPicPr>
            <a:picLocks noChangeAspect="1"/>
          </p:cNvPicPr>
          <p:nvPr/>
        </p:nvPicPr>
        <p:blipFill rotWithShape="1">
          <a:blip r:embed="rId3"/>
          <a:srcRect t="949"/>
          <a:stretch/>
        </p:blipFill>
        <p:spPr>
          <a:xfrm>
            <a:off x="2918093" y="3308783"/>
            <a:ext cx="6157469" cy="2950171"/>
          </a:xfrm>
          <a:prstGeom prst="rect">
            <a:avLst/>
          </a:prstGeom>
        </p:spPr>
      </p:pic>
    </p:spTree>
    <p:extLst>
      <p:ext uri="{BB962C8B-B14F-4D97-AF65-F5344CB8AC3E}">
        <p14:creationId xmlns:p14="http://schemas.microsoft.com/office/powerpoint/2010/main" val="1740420880"/>
      </p:ext>
    </p:extLst>
  </p:cSld>
  <p:clrMapOvr>
    <a:masterClrMapping/>
  </p:clrMapOvr>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9645238-0903-4FDF-B32C-E49A14083D91}" vid="{FD067B89-C426-4924-8BC6-03943CADB24E}"/>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88E41163-EDFF-8F45-973A-48182C232C32}" vid="{A4B77B9A-33E1-8F4A-BFAF-DA80BC38BD8D}"/>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88E41163-EDFF-8F45-973A-48182C232C32}" vid="{A4B77B9A-33E1-8F4A-BFAF-DA80BC38BD8D}"/>
    </a:ext>
  </a:extLst>
</a:theme>
</file>

<file path=ppt/theme/theme4.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2" id="{40F8C35D-8584-4480-AF10-EDB8CABBC059}" vid="{73167CA1-C712-430A-81C8-7D129D960F1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4614D99B724A48BB616FF6345348ED" ma:contentTypeVersion="0" ma:contentTypeDescription="Create a new document." ma:contentTypeScope="" ma:versionID="9d00541b72f9e73c2a77ff7ed96c8a2b">
  <xsd:schema xmlns:xsd="http://www.w3.org/2001/XMLSchema" xmlns:xs="http://www.w3.org/2001/XMLSchema" xmlns:p="http://schemas.microsoft.com/office/2006/metadata/properties" targetNamespace="http://schemas.microsoft.com/office/2006/metadata/properties" ma:root="true" ma:fieldsID="924e6f3b52f2c7b32b431bd4b1e313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D12C7A-CFC4-4042-986A-8B9F0129B327}">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F93C6A-BC67-48ED-B4FA-55DC94377D83}">
  <ds:schemaRefs>
    <ds:schemaRef ds:uri="http://schemas.microsoft.com/sharepoint/v3/contenttype/forms"/>
  </ds:schemaRefs>
</ds:datastoreItem>
</file>

<file path=customXml/itemProps3.xml><?xml version="1.0" encoding="utf-8"?>
<ds:datastoreItem xmlns:ds="http://schemas.openxmlformats.org/officeDocument/2006/customXml" ds:itemID="{A668E009-1748-4871-91F5-423E93E2498E}">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Theme1</Template>
  <TotalTime>1088</TotalTime>
  <Words>5437</Words>
  <Application>Microsoft Office PowerPoint</Application>
  <PresentationFormat>Widescreen</PresentationFormat>
  <Paragraphs>526</Paragraphs>
  <Slides>117</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117</vt:i4>
      </vt:variant>
    </vt:vector>
  </HeadingPairs>
  <TitlesOfParts>
    <vt:vector size="131" baseType="lpstr">
      <vt:lpstr>Arial</vt:lpstr>
      <vt:lpstr>Arial,Sans-Serif</vt:lpstr>
      <vt:lpstr>Ariel</vt:lpstr>
      <vt:lpstr>Calibri</vt:lpstr>
      <vt:lpstr>Calibri body</vt:lpstr>
      <vt:lpstr>Calibri Light</vt:lpstr>
      <vt:lpstr>Lucida Grande</vt:lpstr>
      <vt:lpstr>Times New Roman</vt:lpstr>
      <vt:lpstr>Wingdings</vt:lpstr>
      <vt:lpstr>Wingdings,Sans-Serif</vt:lpstr>
      <vt:lpstr>Theme1</vt:lpstr>
      <vt:lpstr>Main</vt:lpstr>
      <vt:lpstr>1_Main</vt:lpstr>
      <vt:lpstr>Template</vt:lpstr>
      <vt:lpstr>PowerPoint Presentation</vt:lpstr>
      <vt:lpstr>PowerPoint Presentation</vt:lpstr>
      <vt:lpstr>INTRODUCTION</vt:lpstr>
      <vt:lpstr>AIM &amp; OBJECTIVE</vt:lpstr>
      <vt:lpstr>RESEARCH HYPOTHESIS</vt:lpstr>
      <vt:lpstr>TYPES OF POST-ACUTE CARE &amp; HOSPICE FACILITIES</vt:lpstr>
      <vt:lpstr>TYPES OF POST-ACUTE CARE &amp; HOSPICE FACILITIES</vt:lpstr>
      <vt:lpstr>PowerPoint Presentation</vt:lpstr>
      <vt:lpstr>METHODOLOGY</vt:lpstr>
      <vt:lpstr>DATASETS</vt:lpstr>
      <vt:lpstr>DATASETS</vt:lpstr>
      <vt:lpstr>LIST OF TABLES</vt:lpstr>
      <vt:lpstr>TABLE CREATION IN PYTHON</vt:lpstr>
      <vt:lpstr>TABLES LOADED DIRECTLY INTO MARIA DB</vt:lpstr>
      <vt:lpstr>TABLE CREATION IN MARIADB</vt:lpstr>
      <vt:lpstr>DATA CLEANING &amp; EXTRACTION</vt:lpstr>
      <vt:lpstr>INSTALLING PACKAGES</vt:lpstr>
      <vt:lpstr>PowerPoint Presentation</vt:lpstr>
      <vt:lpstr>PowerPoint Presentation</vt:lpstr>
      <vt:lpstr>DISTRIBUTION OF FACILITIES IN DIFFERENT STATES AND INDIANA CITIES INPATIENT &amp; OUTPATIENT FACILITIES</vt:lpstr>
      <vt:lpstr>DISTRIBUTION OF FACILITIES IN DIFFERENT STATES AND INDIANA CITIES INPATIENT &amp; OUTPATIENT FACILITIES</vt:lpstr>
      <vt:lpstr>DISTRIBUTION OF FACILITIES IN DIFFERENT STATES AND INDIANA CITIES SNF &amp;  HOSPICE FACILITIES</vt:lpstr>
      <vt:lpstr>DISTRIBUTION OF FACILITIES IN DIFFERENT STATES AND INDIANA CITIES HOME HEALTH FACILITIES</vt:lpstr>
      <vt:lpstr>DISTRIBUTION OF FACILITIES IN INDIANA CITIES</vt:lpstr>
      <vt:lpstr>DISTRIBUTION OF FACILITIES IN INDIANA CITIES INPATIENT &amp; OUTPATIENT FACILITIES</vt:lpstr>
      <vt:lpstr>DISTRIBUTION OF FACILITIES IN INDIANA CITIES SNF &amp; HOSPICE FACILITIES</vt:lpstr>
      <vt:lpstr>DISTRIBUTION OF FACILITIES IN INDIANA CITIES HOME HEALTH &amp; IRF FACILITIES</vt:lpstr>
      <vt:lpstr>DISTRIBUTION OF FACILITIES IN INDIANA CITIES LONG TERM CARE FACILITIES</vt:lpstr>
      <vt:lpstr>MOST EXPENSIVE INPATIENT SERVICES</vt:lpstr>
      <vt:lpstr>PowerPoint Presentation</vt:lpstr>
      <vt:lpstr>PowerPoint Presentation</vt:lpstr>
      <vt:lpstr>MOST EXPENSIVE OUTPATIENT SERVICES</vt:lpstr>
      <vt:lpstr>PowerPoint Presentation</vt:lpstr>
      <vt:lpstr>PowerPoint Presentation</vt:lpstr>
      <vt:lpstr>Top Indications Based on Patient counts for Inpatient and Outpatient Services </vt:lpstr>
      <vt:lpstr>PowerPoint Presentation</vt:lpstr>
      <vt:lpstr>Top 10 States with Max Inpatient cases across the US</vt:lpstr>
      <vt:lpstr>PowerPoint Presentation</vt:lpstr>
      <vt:lpstr>Top 10 Outpatient Diseases with Max Patient Counts Across the US</vt:lpstr>
      <vt:lpstr>PowerPoint Presentation</vt:lpstr>
      <vt:lpstr>PowerPoint Presentation</vt:lpstr>
      <vt:lpstr>PowerPoint Presentation</vt:lpstr>
      <vt:lpstr>PowerPoint Presentation</vt:lpstr>
      <vt:lpstr>PowerPoint Presentation</vt:lpstr>
      <vt:lpstr>PowerPoint Presentation</vt:lpstr>
      <vt:lpstr> Distribution of Male and Female Beneficiaries across States and in Indiana</vt:lpstr>
      <vt:lpstr>PowerPoint Presentation</vt:lpstr>
      <vt:lpstr>PowerPoint Presentation</vt:lpstr>
      <vt:lpstr>PowerPoint Presentation</vt:lpstr>
      <vt:lpstr>PowerPoint Presentation</vt:lpstr>
      <vt:lpstr>Clustering SNF Facilities by Stay Details, Medicare charges, Distribution of patients by Gender, Ethnicity, Chronic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CREATION IN MARIADB</vt:lpstr>
      <vt:lpstr>TABLE CREATION IN MARIADB</vt:lpstr>
      <vt:lpstr>TABLE CREATION IN MARIADB</vt:lpstr>
      <vt:lpstr>TABLE CREATION IN MARIADB</vt:lpstr>
      <vt:lpstr>Inpatient Facilities by State</vt:lpstr>
      <vt:lpstr>Outpatient Facilities by State</vt:lpstr>
      <vt:lpstr>SNF Facilities by State</vt:lpstr>
      <vt:lpstr>Hospice Facilities by State</vt:lpstr>
      <vt:lpstr>Home Health Facilities by State</vt:lpstr>
      <vt:lpstr>Inpatient Rehab Facilities by State</vt:lpstr>
      <vt:lpstr>Long-term Care Facilities by State</vt:lpstr>
      <vt:lpstr>Inpatient Facilities In Indiana State</vt:lpstr>
      <vt:lpstr>Outpatient Facilities In Indiana State</vt:lpstr>
      <vt:lpstr>SNF Facilities In Indiana State</vt:lpstr>
      <vt:lpstr>Hospice Facilities In Indiana State</vt:lpstr>
      <vt:lpstr>Home Health Facilities In Indiana State</vt:lpstr>
      <vt:lpstr>IRF Facilities In Indiana State</vt:lpstr>
      <vt:lpstr>Long-Term Facilities In Indiana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Distribution of Male and Female Beneficiaries across States and in Indiana  </vt:lpstr>
      <vt:lpstr>Percent of male and female patients in 2020 SNFs at top 20 cities across the US </vt:lpstr>
      <vt:lpstr>PowerPoint Presentation</vt:lpstr>
      <vt:lpstr>PowerPoint Presentation</vt:lpstr>
      <vt:lpstr>Access to SNF level Care by Ethnicity in Indiana state  </vt:lpstr>
      <vt:lpstr>Clustering Home Health Facilites by Stay Details, Medicare charges, Distribution of patients by Gender, Ethnicity, Chronic</vt:lpstr>
      <vt:lpstr>PowerPoint Presentation</vt:lpstr>
      <vt:lpstr>Clustering Hospice Facilites by Stay Details, Medicare charges, Distribution of patients by Gender, Ethnicity, Chronic Conditions</vt:lpstr>
      <vt:lpstr>PowerPoint Presentation</vt:lpstr>
      <vt:lpstr>Clustering SNF Facilities by Stay Details, Medicare charges, Distribution of patients by Gender, Ethnicity, Chronic Conditions </vt:lpstr>
      <vt:lpstr>PowerPoint Presentation</vt:lpstr>
      <vt:lpstr>Clustering for Inpatient Rehab facilities is done among Medicare charges, gender distribution, ethnicity and some chronic condition.</vt:lpstr>
      <vt:lpstr>Clustering Long-term care facilities by Stay Details, Medicare charges, Distribution of Patients by gender, Ethnicity, chronic conditions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ACCESS TO HEALTHCARE PATTERNS USING MEDICARE  HEALTH INSURANCE DATA</dc:title>
  <dc:creator>Bokka, Santosh</dc:creator>
  <cp:lastModifiedBy>Nicole Koshy</cp:lastModifiedBy>
  <cp:revision>2324</cp:revision>
  <dcterms:created xsi:type="dcterms:W3CDTF">2022-11-29T20:31:08Z</dcterms:created>
  <dcterms:modified xsi:type="dcterms:W3CDTF">2022-12-11T07:44:50Z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0x010100C54614D99B724A48BB616FF6345348ED</vt:lpwstr>
  </property>
</Properties>
</file>